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theme/theme5.xml" ContentType="application/vnd.openxmlformats-officedocument.theme+xml"/>
  <Override PartName="/ppt/slideLayouts/slideLayout15.xml" ContentType="application/vnd.openxmlformats-officedocument.presentationml.slideLayout+xml"/>
  <Override PartName="/ppt/theme/theme6.xml" ContentType="application/vnd.openxmlformats-officedocument.theme+xml"/>
  <Override PartName="/ppt/slideLayouts/slideLayout16.xml" ContentType="application/vnd.openxmlformats-officedocument.presentationml.slideLayout+xml"/>
  <Override PartName="/ppt/theme/theme7.xml" ContentType="application/vnd.openxmlformats-officedocument.theme+xml"/>
  <Override PartName="/ppt/slideLayouts/slideLayout17.xml" ContentType="application/vnd.openxmlformats-officedocument.presentationml.slideLayout+xml"/>
  <Override PartName="/ppt/theme/theme8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9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5" r:id="rId1"/>
    <p:sldMasterId id="2147483660" r:id="rId2"/>
    <p:sldMasterId id="2147483694" r:id="rId3"/>
    <p:sldMasterId id="2147483661" r:id="rId4"/>
    <p:sldMasterId id="2147483696" r:id="rId5"/>
    <p:sldMasterId id="2147483698" r:id="rId6"/>
    <p:sldMasterId id="2147483700" r:id="rId7"/>
    <p:sldMasterId id="2147483691" r:id="rId8"/>
    <p:sldMasterId id="2147483702" r:id="rId9"/>
    <p:sldMasterId id="2147483706" r:id="rId10"/>
  </p:sldMasterIdLst>
  <p:notesMasterIdLst>
    <p:notesMasterId r:id="rId25"/>
  </p:notesMasterIdLst>
  <p:handoutMasterIdLst>
    <p:handoutMasterId r:id="rId26"/>
  </p:handoutMasterIdLst>
  <p:sldIdLst>
    <p:sldId id="312" r:id="rId11"/>
    <p:sldId id="381" r:id="rId12"/>
    <p:sldId id="379" r:id="rId13"/>
    <p:sldId id="348" r:id="rId14"/>
    <p:sldId id="342" r:id="rId15"/>
    <p:sldId id="334" r:id="rId16"/>
    <p:sldId id="372" r:id="rId17"/>
    <p:sldId id="353" r:id="rId18"/>
    <p:sldId id="357" r:id="rId19"/>
    <p:sldId id="375" r:id="rId20"/>
    <p:sldId id="341" r:id="rId21"/>
    <p:sldId id="377" r:id="rId22"/>
    <p:sldId id="380" r:id="rId23"/>
    <p:sldId id="383" r:id="rId24"/>
  </p:sldIdLst>
  <p:sldSz cx="12192000" cy="6858000"/>
  <p:notesSz cx="6797675" cy="992663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F15A26"/>
    <a:srgbClr val="545456"/>
    <a:srgbClr val="F2A068"/>
    <a:srgbClr val="FDFDE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85BE263C-DBD7-4A20-BB59-AAB30ACAA65A}" styleName="Средний стиль 3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98" autoAdjust="0"/>
    <p:restoredTop sz="95332" autoAdjust="0"/>
  </p:normalViewPr>
  <p:slideViewPr>
    <p:cSldViewPr snapToGrid="0">
      <p:cViewPr varScale="1">
        <p:scale>
          <a:sx n="111" d="100"/>
          <a:sy n="111" d="100"/>
        </p:scale>
        <p:origin x="4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60" cy="498056"/>
          </a:xfrm>
          <a:prstGeom prst="rect">
            <a:avLst/>
          </a:prstGeom>
        </p:spPr>
        <p:txBody>
          <a:bodyPr vert="horz" lIns="91357" tIns="45678" rIns="91357" bIns="45678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60" cy="498056"/>
          </a:xfrm>
          <a:prstGeom prst="rect">
            <a:avLst/>
          </a:prstGeom>
        </p:spPr>
        <p:txBody>
          <a:bodyPr vert="horz" lIns="91357" tIns="45678" rIns="91357" bIns="45678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CEEAB05-3BF3-4FF6-BB6B-E533DBDDDD0A}" type="datetimeFigureOut">
              <a:rPr lang="ru-RU"/>
              <a:pPr>
                <a:defRPr/>
              </a:pPr>
              <a:t>28.03.2025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60" cy="498054"/>
          </a:xfrm>
          <a:prstGeom prst="rect">
            <a:avLst/>
          </a:prstGeom>
        </p:spPr>
        <p:txBody>
          <a:bodyPr vert="horz" lIns="91357" tIns="45678" rIns="91357" bIns="45678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60" cy="498054"/>
          </a:xfrm>
          <a:prstGeom prst="rect">
            <a:avLst/>
          </a:prstGeom>
        </p:spPr>
        <p:txBody>
          <a:bodyPr vert="horz" lIns="91357" tIns="45678" rIns="91357" bIns="45678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BE1C68F-B2DD-448C-9EFD-2BD818DB41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3060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60" cy="498056"/>
          </a:xfrm>
          <a:prstGeom prst="rect">
            <a:avLst/>
          </a:prstGeom>
        </p:spPr>
        <p:txBody>
          <a:bodyPr vert="horz" lIns="91357" tIns="45678" rIns="91357" bIns="45678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60" cy="498056"/>
          </a:xfrm>
          <a:prstGeom prst="rect">
            <a:avLst/>
          </a:prstGeom>
        </p:spPr>
        <p:txBody>
          <a:bodyPr vert="horz" lIns="91357" tIns="45678" rIns="91357" bIns="45678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37A2200-E897-4DD9-A77F-792AE9CE5E65}" type="datetimeFigureOut">
              <a:rPr lang="ru-RU"/>
              <a:pPr>
                <a:defRPr/>
              </a:pPr>
              <a:t>28.03.2025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57" tIns="45678" rIns="91357" bIns="45678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357" tIns="45678" rIns="91357" bIns="45678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60" cy="498054"/>
          </a:xfrm>
          <a:prstGeom prst="rect">
            <a:avLst/>
          </a:prstGeom>
        </p:spPr>
        <p:txBody>
          <a:bodyPr vert="horz" lIns="91357" tIns="45678" rIns="91357" bIns="45678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60" cy="498054"/>
          </a:xfrm>
          <a:prstGeom prst="rect">
            <a:avLst/>
          </a:prstGeom>
        </p:spPr>
        <p:txBody>
          <a:bodyPr vert="horz" lIns="91357" tIns="45678" rIns="91357" bIns="45678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51B5ECD-CCA7-479E-B553-0C65A79358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4688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0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0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237154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042303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2"/>
          <p:cNvSpPr>
            <a:spLocks noGrp="1"/>
          </p:cNvSpPr>
          <p:nvPr>
            <p:ph idx="1"/>
          </p:nvPr>
        </p:nvSpPr>
        <p:spPr>
          <a:xfrm>
            <a:off x="567479" y="5984712"/>
            <a:ext cx="6121400" cy="712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E75114"/>
                </a:solidFill>
                <a:effectLst/>
                <a:uLnTx/>
                <a:uFillTx/>
                <a:latin typeface="Circe Bold" charset="-52"/>
                <a:ea typeface="+mn-ea"/>
                <a:cs typeface="+mn-cs"/>
              </a:rPr>
              <a:t>НАЗВАНИЕ ПРЕЗЕНТАЦИИ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irce Bold" charset="-52"/>
                <a:ea typeface="+mn-ea"/>
                <a:cs typeface="+mn-cs"/>
              </a:rPr>
              <a:t>В ОДНУ ИЛИ НЕСКОЛЬКО СТРОК</a:t>
            </a:r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60945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2"/>
          <p:cNvSpPr>
            <a:spLocks noGrp="1"/>
          </p:cNvSpPr>
          <p:nvPr>
            <p:ph idx="1"/>
          </p:nvPr>
        </p:nvSpPr>
        <p:spPr>
          <a:xfrm>
            <a:off x="567479" y="5984712"/>
            <a:ext cx="6121400" cy="712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E75114"/>
                </a:solidFill>
                <a:effectLst/>
                <a:uLnTx/>
                <a:uFillTx/>
                <a:latin typeface="Circe Bold" charset="-52"/>
                <a:ea typeface="+mn-ea"/>
                <a:cs typeface="+mn-cs"/>
              </a:rPr>
              <a:t>НАЗВАНИЕ ПРЕЗЕНТАЦИИ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irce Bold" charset="-52"/>
                <a:ea typeface="+mn-ea"/>
                <a:cs typeface="+mn-cs"/>
              </a:rPr>
              <a:t>В ОДНУ ИЛИ НЕСКОЛЬКО СТРОК</a:t>
            </a:r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8886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2"/>
          <p:cNvSpPr>
            <a:spLocks noGrp="1"/>
          </p:cNvSpPr>
          <p:nvPr>
            <p:ph idx="1" hasCustomPrompt="1"/>
          </p:nvPr>
        </p:nvSpPr>
        <p:spPr>
          <a:xfrm>
            <a:off x="6516688" y="578479"/>
            <a:ext cx="4975492" cy="5841572"/>
          </a:xfrm>
          <a:prstGeom prst="rect">
            <a:avLst/>
          </a:prstGeom>
        </p:spPr>
        <p:txBody>
          <a:bodyPr/>
          <a:lstStyle>
            <a:lvl1pPr marL="2698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/>
            </a:lvl1pPr>
            <a:lvl3pPr marL="0" indent="0">
              <a:buNone/>
              <a:defRPr/>
            </a:lvl3pPr>
          </a:lstStyle>
          <a:p>
            <a:pPr lvl="2"/>
            <a:r>
              <a:rPr kumimoji="0" lang="ru-RU" alt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E7511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Успехов!</a:t>
            </a:r>
            <a:endParaRPr lang="ru-RU" dirty="0"/>
          </a:p>
          <a:p>
            <a:pPr lvl="2"/>
            <a:endParaRPr lang="ru-RU" dirty="0"/>
          </a:p>
          <a:p>
            <a:pPr lvl="2"/>
            <a:endParaRPr lang="ru-RU" dirty="0"/>
          </a:p>
          <a:p>
            <a:pPr lvl="2"/>
            <a:endParaRPr lang="ru-RU" dirty="0"/>
          </a:p>
          <a:p>
            <a:pPr lvl="2"/>
            <a:endParaRPr lang="ru-RU" dirty="0"/>
          </a:p>
          <a:p>
            <a:pPr lvl="2"/>
            <a:endParaRPr lang="ru-RU" dirty="0"/>
          </a:p>
          <a:p>
            <a:pPr lvl="2"/>
            <a:endParaRPr lang="ru-RU" dirty="0"/>
          </a:p>
          <a:p>
            <a:pPr lvl="2"/>
            <a:endParaRPr lang="ru-RU" dirty="0"/>
          </a:p>
          <a:p>
            <a:pPr lvl="2"/>
            <a:endParaRPr lang="ru-RU" dirty="0"/>
          </a:p>
          <a:p>
            <a:pPr lvl="2"/>
            <a:endParaRPr lang="ru-RU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irce ExtraBold" charset="-52"/>
                <a:ea typeface="+mn-ea"/>
                <a:cs typeface="+mn-cs"/>
              </a:rPr>
              <a:t>ФАМИЛИЯ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irce ExtraBold" charset="-52"/>
                <a:ea typeface="+mn-ea"/>
                <a:cs typeface="+mn-cs"/>
              </a:rPr>
              <a:t>ИМЯ ОТЧЕСТВО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irce Light" charset="-52"/>
                <a:ea typeface="+mn-ea"/>
                <a:cs typeface="+mn-cs"/>
              </a:rPr>
              <a:t>Занимаемая должность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Circe Light" charset="-52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irce Light" charset="-52"/>
                <a:ea typeface="+mn-ea"/>
                <a:cs typeface="+mn-cs"/>
              </a:rPr>
              <a:t>   +375 29 111 11 11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irce Light" charset="-52"/>
                <a:ea typeface="+mn-ea"/>
                <a:cs typeface="+mn-cs"/>
              </a:rPr>
              <a:t>   +375 17 222 22 22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irce Light" charset="-52"/>
                <a:ea typeface="+mn-ea"/>
                <a:cs typeface="+mn-cs"/>
              </a:rPr>
              <a:t>   </a:t>
            </a:r>
            <a:r>
              <a:rPr kumimoji="0" lang="en-US" alt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irce Light" charset="-52"/>
                <a:ea typeface="+mn-ea"/>
                <a:cs typeface="+mn-cs"/>
              </a:rPr>
              <a:t>email@belapb.by</a:t>
            </a:r>
            <a:endParaRPr kumimoji="0" lang="ru-RU" altLang="ru-RU" sz="16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Circe Light" charset="-52"/>
              <a:ea typeface="+mn-ea"/>
              <a:cs typeface="+mn-cs"/>
            </a:endParaRPr>
          </a:p>
          <a:p>
            <a:pPr lvl="2"/>
            <a:endParaRPr lang="ru-RU" dirty="0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6612941" y="5445768"/>
            <a:ext cx="101600" cy="708025"/>
          </a:xfrm>
          <a:prstGeom prst="rect">
            <a:avLst/>
          </a:prstGeom>
          <a:solidFill>
            <a:srgbClr val="E75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3154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2"/>
          <p:cNvSpPr>
            <a:spLocks noGrp="1"/>
          </p:cNvSpPr>
          <p:nvPr>
            <p:ph idx="1" hasCustomPrompt="1"/>
          </p:nvPr>
        </p:nvSpPr>
        <p:spPr>
          <a:xfrm>
            <a:off x="6516688" y="578479"/>
            <a:ext cx="4975492" cy="5841572"/>
          </a:xfrm>
          <a:prstGeom prst="rect">
            <a:avLst/>
          </a:prstGeom>
        </p:spPr>
        <p:txBody>
          <a:bodyPr/>
          <a:lstStyle>
            <a:lvl1pPr marL="2698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/>
            </a:lvl1pPr>
            <a:lvl3pPr marL="0" indent="0">
              <a:buNone/>
              <a:defRPr/>
            </a:lvl3pPr>
          </a:lstStyle>
          <a:p>
            <a:pPr lvl="2"/>
            <a:r>
              <a:rPr kumimoji="0" lang="ru-RU" alt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E75114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Успехов!</a:t>
            </a:r>
            <a:endParaRPr lang="ru-RU" dirty="0"/>
          </a:p>
          <a:p>
            <a:pPr lvl="2"/>
            <a:endParaRPr lang="ru-RU" dirty="0"/>
          </a:p>
          <a:p>
            <a:pPr lvl="2"/>
            <a:endParaRPr lang="ru-RU" dirty="0"/>
          </a:p>
          <a:p>
            <a:pPr lvl="2"/>
            <a:endParaRPr lang="ru-RU" dirty="0"/>
          </a:p>
          <a:p>
            <a:pPr lvl="2"/>
            <a:endParaRPr lang="ru-RU" dirty="0"/>
          </a:p>
          <a:p>
            <a:pPr lvl="2"/>
            <a:endParaRPr lang="ru-RU" dirty="0"/>
          </a:p>
          <a:p>
            <a:pPr lvl="2"/>
            <a:endParaRPr lang="ru-RU" dirty="0"/>
          </a:p>
          <a:p>
            <a:pPr lvl="2"/>
            <a:endParaRPr lang="ru-RU" dirty="0"/>
          </a:p>
          <a:p>
            <a:pPr lvl="2"/>
            <a:endParaRPr lang="ru-RU" dirty="0"/>
          </a:p>
          <a:p>
            <a:pPr lvl="2"/>
            <a:endParaRPr lang="ru-RU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irce ExtraBold" charset="-52"/>
                <a:ea typeface="+mn-ea"/>
                <a:cs typeface="+mn-cs"/>
              </a:rPr>
              <a:t>ФАМИЛИЯ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irce ExtraBold" charset="-52"/>
                <a:ea typeface="+mn-ea"/>
                <a:cs typeface="+mn-cs"/>
              </a:rPr>
              <a:t>ИМЯ ОТЧЕСТВО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irce Light" charset="-52"/>
                <a:ea typeface="+mn-ea"/>
                <a:cs typeface="+mn-cs"/>
              </a:rPr>
              <a:t>Занимаемая должность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Circe Light" charset="-52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irce Light" charset="-52"/>
                <a:ea typeface="+mn-ea"/>
                <a:cs typeface="+mn-cs"/>
              </a:rPr>
              <a:t>   +375 29 111 11 11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irce Light" charset="-52"/>
                <a:ea typeface="+mn-ea"/>
                <a:cs typeface="+mn-cs"/>
              </a:rPr>
              <a:t>   +375 17 222 22 22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irce Light" charset="-52"/>
                <a:ea typeface="+mn-ea"/>
                <a:cs typeface="+mn-cs"/>
              </a:rPr>
              <a:t>   </a:t>
            </a:r>
            <a:r>
              <a:rPr kumimoji="0" lang="en-US" alt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irce Light" charset="-52"/>
                <a:ea typeface="+mn-ea"/>
                <a:cs typeface="+mn-cs"/>
              </a:rPr>
              <a:t>email@belapb.by</a:t>
            </a:r>
            <a:endParaRPr kumimoji="0" lang="ru-RU" altLang="ru-RU" sz="16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Circe Light" charset="-52"/>
              <a:ea typeface="+mn-ea"/>
              <a:cs typeface="+mn-cs"/>
            </a:endParaRPr>
          </a:p>
          <a:p>
            <a:pPr lvl="2"/>
            <a:endParaRPr lang="ru-RU" dirty="0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6612941" y="5445768"/>
            <a:ext cx="101600" cy="708025"/>
          </a:xfrm>
          <a:prstGeom prst="rect">
            <a:avLst/>
          </a:prstGeom>
          <a:solidFill>
            <a:srgbClr val="E75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8964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81479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48151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>
            <a:spLocks noGrp="1"/>
          </p:cNvSpPr>
          <p:nvPr>
            <p:ph idx="1" hasCustomPrompt="1"/>
          </p:nvPr>
        </p:nvSpPr>
        <p:spPr>
          <a:xfrm>
            <a:off x="3792354" y="506428"/>
            <a:ext cx="7815713" cy="5605613"/>
          </a:xfrm>
          <a:prstGeom prst="rect">
            <a:avLst/>
          </a:prstGeom>
        </p:spPr>
        <p:txBody>
          <a:bodyPr/>
          <a:lstStyle/>
          <a:p>
            <a:pPr lvl="2"/>
            <a:r>
              <a:rPr lang="ru-RU" dirty="0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489021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2"/>
          <p:cNvSpPr>
            <a:spLocks noGrp="1"/>
          </p:cNvSpPr>
          <p:nvPr>
            <p:ph idx="1"/>
          </p:nvPr>
        </p:nvSpPr>
        <p:spPr>
          <a:xfrm>
            <a:off x="567479" y="5984712"/>
            <a:ext cx="6121400" cy="712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altLang="ru-RU" noProof="0"/>
              <a:t>Образец текста</a:t>
            </a:r>
          </a:p>
          <a:p>
            <a:pPr lvl="1"/>
            <a:r>
              <a:rPr lang="ru-RU" altLang="ru-RU" noProof="0"/>
              <a:t>Второй уровень</a:t>
            </a:r>
          </a:p>
          <a:p>
            <a:pPr lvl="2"/>
            <a:r>
              <a:rPr lang="ru-RU" altLang="ru-RU" noProof="0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9360161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120540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8405758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5451900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>
            <a:spLocks noGrp="1"/>
          </p:cNvSpPr>
          <p:nvPr>
            <p:ph idx="1"/>
          </p:nvPr>
        </p:nvSpPr>
        <p:spPr>
          <a:xfrm>
            <a:off x="3792354" y="506428"/>
            <a:ext cx="7815713" cy="56056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6559937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0911941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057351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613525" y="5445125"/>
            <a:ext cx="101600" cy="708025"/>
          </a:xfrm>
          <a:prstGeom prst="rect">
            <a:avLst/>
          </a:prstGeom>
          <a:solidFill>
            <a:srgbClr val="E75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idx="1"/>
          </p:nvPr>
        </p:nvSpPr>
        <p:spPr>
          <a:xfrm>
            <a:off x="6516688" y="578479"/>
            <a:ext cx="4975492" cy="5841572"/>
          </a:xfrm>
          <a:prstGeom prst="rect">
            <a:avLst/>
          </a:prstGeom>
        </p:spPr>
        <p:txBody>
          <a:bodyPr/>
          <a:lstStyle>
            <a:lvl1pPr marL="2698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/>
            </a:lvl1pPr>
            <a:lvl3pPr marL="0" indent="0">
              <a:buNone/>
              <a:defRPr/>
            </a:lvl3pPr>
          </a:lstStyle>
          <a:p>
            <a:pPr lvl="0"/>
            <a:r>
              <a:rPr lang="ru-RU" altLang="ru-RU" noProof="0"/>
              <a:t>Образец текста</a:t>
            </a:r>
          </a:p>
          <a:p>
            <a:pPr lvl="1"/>
            <a:r>
              <a:rPr lang="ru-RU" altLang="ru-RU" noProof="0"/>
              <a:t>Второй уровень</a:t>
            </a:r>
          </a:p>
          <a:p>
            <a:pPr lvl="2"/>
            <a:r>
              <a:rPr lang="ru-RU" altLang="ru-RU" noProof="0"/>
              <a:t>Третий уровень</a:t>
            </a:r>
          </a:p>
          <a:p>
            <a:pPr lvl="3"/>
            <a:r>
              <a:rPr lang="ru-RU" altLang="ru-RU" noProof="0"/>
              <a:t>Четвертый уровень</a:t>
            </a:r>
          </a:p>
          <a:p>
            <a:pPr lvl="4"/>
            <a:r>
              <a:rPr lang="ru-RU" altLang="ru-RU" noProof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08796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Разделитель тем светлы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/>
          <a:srcRect r="6614" b="11237"/>
          <a:stretch>
            <a:fillRect/>
          </a:stretch>
        </p:blipFill>
        <p:spPr>
          <a:xfrm>
            <a:off x="6967841" y="1905000"/>
            <a:ext cx="5224159" cy="4953000"/>
          </a:xfrm>
          <a:custGeom>
            <a:avLst/>
            <a:gdLst>
              <a:gd name="connsiteX0" fmla="*/ 0 w 5224159"/>
              <a:gd name="connsiteY0" fmla="*/ 0 h 4953000"/>
              <a:gd name="connsiteX1" fmla="*/ 5224159 w 5224159"/>
              <a:gd name="connsiteY1" fmla="*/ 0 h 4953000"/>
              <a:gd name="connsiteX2" fmla="*/ 5224159 w 5224159"/>
              <a:gd name="connsiteY2" fmla="*/ 4953000 h 4953000"/>
              <a:gd name="connsiteX3" fmla="*/ 0 w 5224159"/>
              <a:gd name="connsiteY3" fmla="*/ 4953000 h 495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24159" h="4953000">
                <a:moveTo>
                  <a:pt x="0" y="0"/>
                </a:moveTo>
                <a:lnTo>
                  <a:pt x="5224159" y="0"/>
                </a:lnTo>
                <a:lnTo>
                  <a:pt x="5224159" y="4953000"/>
                </a:lnTo>
                <a:lnTo>
                  <a:pt x="0" y="4953000"/>
                </a:lnTo>
                <a:close/>
              </a:path>
            </a:pathLst>
          </a:custGeom>
        </p:spPr>
      </p:pic>
      <p:sp>
        <p:nvSpPr>
          <p:cNvPr id="6" name="Текст 11"/>
          <p:cNvSpPr>
            <a:spLocks noGrp="1"/>
          </p:cNvSpPr>
          <p:nvPr>
            <p:ph type="body" sz="quarter" idx="11"/>
          </p:nvPr>
        </p:nvSpPr>
        <p:spPr>
          <a:xfrm>
            <a:off x="745962" y="990843"/>
            <a:ext cx="5286760" cy="3366302"/>
          </a:xfrm>
          <a:prstGeom prst="rect">
            <a:avLst/>
          </a:prstGeom>
          <a:noFill/>
        </p:spPr>
        <p:txBody>
          <a:bodyPr tIns="0" bIns="0">
            <a:noAutofit/>
          </a:bodyPr>
          <a:lstStyle>
            <a:lvl1pPr marL="0" indent="0" algn="l">
              <a:buNone/>
              <a:defRPr sz="3195" b="0" spc="0" baseline="0">
                <a:solidFill>
                  <a:srgbClr val="006AB4"/>
                </a:solidFill>
                <a:latin typeface="+mj-lt"/>
                <a:ea typeface="Stem Bold" panose="020B0703020203020204" pitchFamily="34" charset="-52"/>
              </a:defRPr>
            </a:lvl1pPr>
            <a:lvl2pPr marL="456484" indent="0">
              <a:buNone/>
              <a:defRPr>
                <a:solidFill>
                  <a:schemeClr val="tx1"/>
                </a:solidFill>
                <a:latin typeface="+mj-lt"/>
              </a:defRPr>
            </a:lvl2pPr>
            <a:lvl3pPr marL="912968" indent="0">
              <a:buNone/>
              <a:defRPr>
                <a:solidFill>
                  <a:schemeClr val="tx1"/>
                </a:solidFill>
                <a:latin typeface="+mj-lt"/>
              </a:defRPr>
            </a:lvl3pPr>
            <a:lvl4pPr marL="1369451" indent="0">
              <a:buNone/>
              <a:defRPr>
                <a:solidFill>
                  <a:schemeClr val="tx1"/>
                </a:solidFill>
                <a:latin typeface="+mj-lt"/>
              </a:defRPr>
            </a:lvl4pPr>
            <a:lvl5pPr marL="1825936" indent="0">
              <a:buNone/>
              <a:defRPr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5323262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Слайд свободного наполн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3" y="388938"/>
            <a:ext cx="48577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8"/>
          <p:cNvSpPr>
            <a:spLocks noGrp="1"/>
          </p:cNvSpPr>
          <p:nvPr>
            <p:ph type="title"/>
          </p:nvPr>
        </p:nvSpPr>
        <p:spPr>
          <a:xfrm>
            <a:off x="1188000" y="410186"/>
            <a:ext cx="10669038" cy="399712"/>
          </a:xfrm>
          <a:prstGeom prst="rect">
            <a:avLst/>
          </a:prstGeom>
        </p:spPr>
        <p:txBody>
          <a:bodyPr lIns="0" tIns="0" anchor="t">
            <a:normAutofit/>
          </a:bodyPr>
          <a:lstStyle>
            <a:lvl1pPr>
              <a:defRPr sz="2296" baseline="0">
                <a:latin typeface="Stem Medium" panose="020B0603020203020204" pitchFamily="34" charset="-52"/>
                <a:ea typeface="Stem Medium" panose="020B0603020203020204" pitchFamily="34" charset="-52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Текст 19"/>
          <p:cNvSpPr>
            <a:spLocks noGrp="1"/>
          </p:cNvSpPr>
          <p:nvPr>
            <p:ph type="body" sz="quarter" idx="11"/>
          </p:nvPr>
        </p:nvSpPr>
        <p:spPr>
          <a:xfrm>
            <a:off x="1193610" y="818138"/>
            <a:ext cx="10663428" cy="29742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498" baseline="0">
                <a:latin typeface="Stem Thin" panose="020B0303020203020204" pitchFamily="34" charset="-52"/>
                <a:ea typeface="Stem Thin" panose="020B0303020203020204" pitchFamily="34" charset="-52"/>
              </a:defRPr>
            </a:lvl1pPr>
            <a:lvl2pPr>
              <a:defRPr sz="1597">
                <a:latin typeface="Stem Thin" panose="020B0303020203020204" pitchFamily="34" charset="-52"/>
                <a:ea typeface="Stem Thin" panose="020B0303020203020204" pitchFamily="34" charset="-52"/>
              </a:defRPr>
            </a:lvl2pPr>
            <a:lvl3pPr>
              <a:defRPr sz="1597">
                <a:latin typeface="Stem Thin" panose="020B0303020203020204" pitchFamily="34" charset="-52"/>
                <a:ea typeface="Stem Thin" panose="020B0303020203020204" pitchFamily="34" charset="-52"/>
              </a:defRPr>
            </a:lvl3pPr>
            <a:lvl4pPr>
              <a:defRPr sz="1597">
                <a:latin typeface="Stem Thin" panose="020B0303020203020204" pitchFamily="34" charset="-52"/>
                <a:ea typeface="Stem Thin" panose="020B0303020203020204" pitchFamily="34" charset="-52"/>
              </a:defRPr>
            </a:lvl4pPr>
            <a:lvl5pPr>
              <a:defRPr sz="1597">
                <a:latin typeface="Stem Thin" panose="020B0303020203020204" pitchFamily="34" charset="-52"/>
                <a:ea typeface="Stem Thin" panose="020B0303020203020204" pitchFamily="34" charset="-52"/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0238672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Слайд с 1 текстовым бло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3" y="388938"/>
            <a:ext cx="48577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8"/>
          <p:cNvSpPr>
            <a:spLocks noGrp="1"/>
          </p:cNvSpPr>
          <p:nvPr>
            <p:ph type="title"/>
          </p:nvPr>
        </p:nvSpPr>
        <p:spPr>
          <a:xfrm>
            <a:off x="1188000" y="410186"/>
            <a:ext cx="10669038" cy="399712"/>
          </a:xfrm>
          <a:prstGeom prst="rect">
            <a:avLst/>
          </a:prstGeom>
        </p:spPr>
        <p:txBody>
          <a:bodyPr lIns="0" tIns="0" anchor="t">
            <a:normAutofit/>
          </a:bodyPr>
          <a:lstStyle>
            <a:lvl1pPr>
              <a:defRPr sz="2296" baseline="0">
                <a:latin typeface="Stem Medium" panose="020B0603020203020204" pitchFamily="34" charset="-52"/>
                <a:ea typeface="Stem Medium" panose="020B0603020203020204" pitchFamily="34" charset="-52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2" name="Текст 3"/>
          <p:cNvSpPr>
            <a:spLocks noGrp="1"/>
          </p:cNvSpPr>
          <p:nvPr>
            <p:ph type="body" sz="quarter" idx="13"/>
          </p:nvPr>
        </p:nvSpPr>
        <p:spPr>
          <a:xfrm>
            <a:off x="1092201" y="1376364"/>
            <a:ext cx="9936163" cy="4897437"/>
          </a:xfrm>
          <a:prstGeom prst="rect">
            <a:avLst/>
          </a:prstGeom>
        </p:spPr>
        <p:txBody>
          <a:bodyPr>
            <a:normAutofit/>
          </a:bodyPr>
          <a:lstStyle>
            <a:lvl1pPr marL="223942" indent="-223942">
              <a:buClr>
                <a:srgbClr val="407AA8"/>
              </a:buClr>
              <a:buFont typeface="Wingdings" panose="05000000000000000000" pitchFamily="2" charset="2"/>
              <a:buChar char="§"/>
              <a:defRPr sz="1398" baseline="0"/>
            </a:lvl1pPr>
            <a:lvl2pPr>
              <a:defRPr sz="1398"/>
            </a:lvl2pPr>
            <a:lvl3pPr>
              <a:defRPr sz="1398"/>
            </a:lvl3pPr>
            <a:lvl4pPr>
              <a:defRPr sz="1398"/>
            </a:lvl4pPr>
            <a:lvl5pPr>
              <a:defRPr sz="1398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5" name="Текст 19"/>
          <p:cNvSpPr>
            <a:spLocks noGrp="1"/>
          </p:cNvSpPr>
          <p:nvPr>
            <p:ph type="body" sz="quarter" idx="11"/>
          </p:nvPr>
        </p:nvSpPr>
        <p:spPr>
          <a:xfrm>
            <a:off x="1193610" y="818138"/>
            <a:ext cx="10663428" cy="29742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498" baseline="0">
                <a:latin typeface="Stem Thin" panose="020B0303020203020204" pitchFamily="34" charset="-52"/>
                <a:ea typeface="Stem Thin" panose="020B0303020203020204" pitchFamily="34" charset="-52"/>
              </a:defRPr>
            </a:lvl1pPr>
            <a:lvl2pPr>
              <a:defRPr sz="1597">
                <a:latin typeface="Stem Thin" panose="020B0303020203020204" pitchFamily="34" charset="-52"/>
                <a:ea typeface="Stem Thin" panose="020B0303020203020204" pitchFamily="34" charset="-52"/>
              </a:defRPr>
            </a:lvl2pPr>
            <a:lvl3pPr>
              <a:defRPr sz="1597">
                <a:latin typeface="Stem Thin" panose="020B0303020203020204" pitchFamily="34" charset="-52"/>
                <a:ea typeface="Stem Thin" panose="020B0303020203020204" pitchFamily="34" charset="-52"/>
              </a:defRPr>
            </a:lvl3pPr>
            <a:lvl4pPr>
              <a:defRPr sz="1597">
                <a:latin typeface="Stem Thin" panose="020B0303020203020204" pitchFamily="34" charset="-52"/>
                <a:ea typeface="Stem Thin" panose="020B0303020203020204" pitchFamily="34" charset="-52"/>
              </a:defRPr>
            </a:lvl4pPr>
            <a:lvl5pPr>
              <a:defRPr sz="1597">
                <a:latin typeface="Stem Thin" panose="020B0303020203020204" pitchFamily="34" charset="-52"/>
                <a:ea typeface="Stem Thin" panose="020B0303020203020204" pitchFamily="34" charset="-52"/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15982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486144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549153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064578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1874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178467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122385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168325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theme" Target="../theme/theme10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Relationship Id="rId9" Type="http://schemas.openxmlformats.org/officeDocument/2006/relationships/image" Target="../media/image7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1.vml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2.vml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3.vml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5.jpe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4.vml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5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5.vml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.png"/><Relationship Id="rId5" Type="http://schemas.openxmlformats.org/officeDocument/2006/relationships/image" Target="../media/image4.emf"/><Relationship Id="rId4" Type="http://schemas.openxmlformats.org/officeDocument/2006/relationships/oleObject" Target="../embeddings/oleObject5.bin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6.vml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.png"/><Relationship Id="rId5" Type="http://schemas.openxmlformats.org/officeDocument/2006/relationships/image" Target="../media/image4.emf"/><Relationship Id="rId4" Type="http://schemas.openxmlformats.org/officeDocument/2006/relationships/oleObject" Target="../embeddings/oleObject6.bin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20.xml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.jpeg"/><Relationship Id="rId5" Type="http://schemas.openxmlformats.org/officeDocument/2006/relationships/vmlDrawing" Target="../drawings/vmlDrawing7.vml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360363" y="146050"/>
            <a:ext cx="11471275" cy="939800"/>
          </a:xfrm>
          <a:prstGeom prst="rect">
            <a:avLst/>
          </a:prstGeom>
          <a:solidFill>
            <a:srgbClr val="F15A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266825"/>
            <a:ext cx="10515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60363" y="6307138"/>
            <a:ext cx="11471275" cy="0"/>
          </a:xfrm>
          <a:prstGeom prst="line">
            <a:avLst/>
          </a:prstGeom>
          <a:ln>
            <a:solidFill>
              <a:srgbClr val="E249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Рисунок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6397625"/>
            <a:ext cx="1992312" cy="26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9553575" y="6397625"/>
            <a:ext cx="1724025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E2492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www.belapb.by</a:t>
            </a:r>
            <a:endParaRPr lang="ru-RU" sz="1200" dirty="0">
              <a:solidFill>
                <a:srgbClr val="E2492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Номер слайда 5"/>
          <p:cNvSpPr txBox="1">
            <a:spLocks/>
          </p:cNvSpPr>
          <p:nvPr userDrawn="1"/>
        </p:nvSpPr>
        <p:spPr>
          <a:xfrm>
            <a:off x="11210925" y="6356350"/>
            <a:ext cx="704850" cy="365125"/>
          </a:xfrm>
          <a:prstGeom prst="rect">
            <a:avLst/>
          </a:prstGeom>
          <a:noFill/>
        </p:spPr>
        <p:txBody>
          <a:bodyPr anchor="ctr"/>
          <a:lstStyle>
            <a:defPPr>
              <a:defRPr lang="ru-RU"/>
            </a:defPPr>
            <a:lvl1pPr marL="0" algn="r" defTabSz="914400" rtl="0" eaLnBrk="1" latinLnBrk="0" hangingPunct="1">
              <a:defRPr sz="1400" b="1" kern="1200">
                <a:solidFill>
                  <a:srgbClr val="F15A2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D4DD7C8B-6D07-431E-AEA7-30780D4B4AF6}" type="slidenum">
              <a:rPr lang="ru-RU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</p:sldLayoutIdLst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9pPr>
    </p:titleStyle>
    <p:bodyStyle>
      <a:lvl1pPr marL="0" indent="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None/>
        <a:defRPr sz="2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457200" indent="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None/>
        <a:defRPr sz="2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914400" indent="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None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371600" indent="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None/>
        <a:defRPr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1828800" indent="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None/>
        <a:defRPr lang="ru-RU" sz="1400" b="0" kern="1200" dirty="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0" y="0"/>
            <a:ext cx="3389313" cy="6858000"/>
          </a:xfrm>
          <a:prstGeom prst="rect">
            <a:avLst/>
          </a:prstGeom>
          <a:solidFill>
            <a:srgbClr val="545456"/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endParaRPr lang="ru-RU" altLang="ru-RU" sz="22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60363" y="6307138"/>
            <a:ext cx="11471275" cy="0"/>
          </a:xfrm>
          <a:prstGeom prst="line">
            <a:avLst/>
          </a:prstGeom>
          <a:ln>
            <a:solidFill>
              <a:srgbClr val="E249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2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6430963"/>
            <a:ext cx="19939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Номер слайда 5"/>
          <p:cNvSpPr txBox="1">
            <a:spLocks/>
          </p:cNvSpPr>
          <p:nvPr/>
        </p:nvSpPr>
        <p:spPr>
          <a:xfrm>
            <a:off x="11210925" y="6356350"/>
            <a:ext cx="704850" cy="365125"/>
          </a:xfrm>
          <a:prstGeom prst="rect">
            <a:avLst/>
          </a:prstGeom>
          <a:noFill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defTabSz="914400" eaLnBrk="1" hangingPunct="1">
              <a:defRPr/>
            </a:pPr>
            <a:fld id="{6B2483D7-6A54-4822-9104-E6E634CDCD6D}" type="slidenum">
              <a:rPr lang="ru-RU" altLang="ru-RU" sz="1400" b="1" smtClean="0">
                <a:solidFill>
                  <a:srgbClr val="F15A2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400" eaLnBrk="1" hangingPunct="1">
                <a:defRPr/>
              </a:pPr>
              <a:t>‹#›</a:t>
            </a:fld>
            <a:endParaRPr lang="ru-RU" altLang="ru-RU" sz="1400" b="1">
              <a:solidFill>
                <a:srgbClr val="F15A26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174" name="TextBox 10"/>
          <p:cNvSpPr txBox="1">
            <a:spLocks noChangeArrowheads="1"/>
          </p:cNvSpPr>
          <p:nvPr/>
        </p:nvSpPr>
        <p:spPr bwMode="auto">
          <a:xfrm>
            <a:off x="9553575" y="6397625"/>
            <a:ext cx="1724025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1200">
                <a:solidFill>
                  <a:srgbClr val="E2492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www.belapb.by</a:t>
            </a:r>
            <a:endParaRPr lang="ru-RU" altLang="ru-RU" sz="1200">
              <a:solidFill>
                <a:srgbClr val="E2492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444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2" r:id="rId5"/>
    <p:sldLayoutId id="2147483713" r:id="rId6"/>
    <p:sldLayoutId id="2147483714" r:id="rId7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4572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defRPr sz="2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371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defRPr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18288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defRPr kern="12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78" b="3572"/>
          <a:stretch>
            <a:fillRect/>
          </a:stretch>
        </p:blipFill>
        <p:spPr bwMode="auto">
          <a:xfrm>
            <a:off x="0" y="-11113"/>
            <a:ext cx="12196763" cy="5845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25450" y="6069013"/>
            <a:ext cx="46038" cy="450850"/>
          </a:xfrm>
          <a:prstGeom prst="rect">
            <a:avLst/>
          </a:prstGeom>
          <a:solidFill>
            <a:srgbClr val="E75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52" name="TextBox 9"/>
          <p:cNvSpPr txBox="1">
            <a:spLocks noChangeArrowheads="1"/>
          </p:cNvSpPr>
          <p:nvPr/>
        </p:nvSpPr>
        <p:spPr bwMode="auto">
          <a:xfrm>
            <a:off x="9983788" y="6202363"/>
            <a:ext cx="1828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ru-RU" sz="1400">
                <a:solidFill>
                  <a:srgbClr val="E7511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WWW.BELAPB.BY</a:t>
            </a:r>
            <a:endParaRPr lang="ru-RU" altLang="ru-RU" sz="1400">
              <a:solidFill>
                <a:srgbClr val="E7511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053" name="Объект 10"/>
          <p:cNvGraphicFramePr>
            <a:graphicFrameLocks noChangeAspect="1"/>
          </p:cNvGraphicFramePr>
          <p:nvPr/>
        </p:nvGraphicFramePr>
        <p:xfrm>
          <a:off x="4054475" y="2451100"/>
          <a:ext cx="4086225" cy="156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" name="CorelDRAW" r:id="rId5" imgW="3306600" imgH="1270800" progId="CorelDraw.Graphic.17">
                  <p:embed/>
                </p:oleObj>
              </mc:Choice>
              <mc:Fallback>
                <p:oleObj name="CorelDRAW" r:id="rId5" imgW="3306600" imgH="1270800" progId="CorelDraw.Graphic.17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4475" y="2451100"/>
                        <a:ext cx="4086225" cy="1568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6"/>
          <p:cNvPicPr>
            <a:picLocks noChangeAspect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78" b="3572"/>
          <a:stretch>
            <a:fillRect/>
          </a:stretch>
        </p:blipFill>
        <p:spPr bwMode="auto">
          <a:xfrm>
            <a:off x="0" y="-11113"/>
            <a:ext cx="12196763" cy="5845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25450" y="6069013"/>
            <a:ext cx="46038" cy="450850"/>
          </a:xfrm>
          <a:prstGeom prst="rect">
            <a:avLst/>
          </a:prstGeom>
          <a:solidFill>
            <a:srgbClr val="E75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52" name="TextBox 9"/>
          <p:cNvSpPr txBox="1">
            <a:spLocks noChangeArrowheads="1"/>
          </p:cNvSpPr>
          <p:nvPr/>
        </p:nvSpPr>
        <p:spPr bwMode="auto">
          <a:xfrm>
            <a:off x="9983788" y="6202363"/>
            <a:ext cx="1828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ru-RU" sz="1400">
                <a:solidFill>
                  <a:srgbClr val="E7511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WWW.BELAPB.BY</a:t>
            </a:r>
            <a:endParaRPr lang="ru-RU" altLang="ru-RU" sz="1400">
              <a:solidFill>
                <a:srgbClr val="E7511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053" name="Объект 10"/>
          <p:cNvGraphicFramePr>
            <a:graphicFrameLocks noChangeAspect="1"/>
          </p:cNvGraphicFramePr>
          <p:nvPr/>
        </p:nvGraphicFramePr>
        <p:xfrm>
          <a:off x="4054475" y="2451100"/>
          <a:ext cx="4086225" cy="156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1" name="CorelDRAW" r:id="rId5" imgW="3306600" imgH="1270800" progId="CorelDraw.Graphic.17">
                  <p:embed/>
                </p:oleObj>
              </mc:Choice>
              <mc:Fallback>
                <p:oleObj name="CorelDRAW" r:id="rId5" imgW="3306600" imgH="1270800" progId="CorelDraw.Graphic.17">
                  <p:embed/>
                  <p:pic>
                    <p:nvPicPr>
                      <p:cNvPr id="2053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4475" y="2451100"/>
                        <a:ext cx="4086225" cy="1568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81820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69" r="21838"/>
          <a:stretch>
            <a:fillRect/>
          </a:stretch>
        </p:blipFill>
        <p:spPr bwMode="auto">
          <a:xfrm>
            <a:off x="0" y="0"/>
            <a:ext cx="5599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080" name="Объект 15"/>
          <p:cNvGraphicFramePr>
            <a:graphicFrameLocks noChangeAspect="1"/>
          </p:cNvGraphicFramePr>
          <p:nvPr/>
        </p:nvGraphicFramePr>
        <p:xfrm>
          <a:off x="398463" y="420688"/>
          <a:ext cx="2560637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5" name="CorelDRAW" r:id="rId5" imgW="5185440" imgH="713880" progId="CorelDraw.Graphic.17">
                  <p:embed/>
                </p:oleObj>
              </mc:Choice>
              <mc:Fallback>
                <p:oleObj name="CorelDRAW" r:id="rId5" imgW="5185440" imgH="713880" progId="CorelDraw.Graphic.17">
                  <p:embed/>
                  <p:pic>
                    <p:nvPicPr>
                      <p:cNvPr id="0" name="Объект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463" y="420688"/>
                        <a:ext cx="2560637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1" name="TextBox 16"/>
          <p:cNvSpPr txBox="1">
            <a:spLocks noChangeArrowheads="1"/>
          </p:cNvSpPr>
          <p:nvPr/>
        </p:nvSpPr>
        <p:spPr bwMode="auto">
          <a:xfrm>
            <a:off x="290513" y="6249988"/>
            <a:ext cx="1828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ru-RU" sz="1400" dirty="0">
                <a:solidFill>
                  <a:schemeClr val="bg1"/>
                </a:solidFill>
                <a:latin typeface="Circe ExtraBold" charset="-52"/>
              </a:rPr>
              <a:t>www.belapb.by</a:t>
            </a:r>
            <a:endParaRPr lang="ru-RU" altLang="ru-RU" sz="1400" dirty="0">
              <a:solidFill>
                <a:schemeClr val="bg1"/>
              </a:solidFill>
              <a:latin typeface="Circe ExtraBold" charset="-5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5"/>
          <p:cNvPicPr>
            <a:picLocks noChangeAspect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69" r="21838"/>
          <a:stretch>
            <a:fillRect/>
          </a:stretch>
        </p:blipFill>
        <p:spPr bwMode="auto">
          <a:xfrm>
            <a:off x="0" y="0"/>
            <a:ext cx="55991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080" name="Объект 15"/>
          <p:cNvGraphicFramePr>
            <a:graphicFrameLocks noChangeAspect="1"/>
          </p:cNvGraphicFramePr>
          <p:nvPr/>
        </p:nvGraphicFramePr>
        <p:xfrm>
          <a:off x="398463" y="420688"/>
          <a:ext cx="2560637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9" name="CorelDRAW" r:id="rId5" imgW="5185440" imgH="713880" progId="CorelDraw.Graphic.17">
                  <p:embed/>
                </p:oleObj>
              </mc:Choice>
              <mc:Fallback>
                <p:oleObj name="CorelDRAW" r:id="rId5" imgW="5185440" imgH="713880" progId="CorelDraw.Graphic.17">
                  <p:embed/>
                  <p:pic>
                    <p:nvPicPr>
                      <p:cNvPr id="3080" name="Объект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463" y="420688"/>
                        <a:ext cx="2560637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1" name="TextBox 16"/>
          <p:cNvSpPr txBox="1">
            <a:spLocks noChangeArrowheads="1"/>
          </p:cNvSpPr>
          <p:nvPr/>
        </p:nvSpPr>
        <p:spPr bwMode="auto">
          <a:xfrm>
            <a:off x="290513" y="6249988"/>
            <a:ext cx="1828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ru-RU" sz="1400" dirty="0">
                <a:solidFill>
                  <a:schemeClr val="bg1"/>
                </a:solidFill>
                <a:latin typeface="Circe ExtraBold" charset="-52"/>
              </a:rPr>
              <a:t>www.belapb.by</a:t>
            </a:r>
            <a:endParaRPr lang="ru-RU" altLang="ru-RU" sz="1400" dirty="0">
              <a:solidFill>
                <a:schemeClr val="bg1"/>
              </a:solidFill>
              <a:latin typeface="Circe ExtraBold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399142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15A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80" name="Объект 15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023041962"/>
              </p:ext>
            </p:extLst>
          </p:nvPr>
        </p:nvGraphicFramePr>
        <p:xfrm>
          <a:off x="4829217" y="6128842"/>
          <a:ext cx="2560637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3" name="CorelDRAW" r:id="rId4" imgW="5185440" imgH="713880" progId="CorelDraw.Graphic.17">
                  <p:embed/>
                </p:oleObj>
              </mc:Choice>
              <mc:Fallback>
                <p:oleObj name="CorelDRAW" r:id="rId4" imgW="5185440" imgH="713880" progId="CorelDraw.Graphic.17">
                  <p:embed/>
                  <p:pic>
                    <p:nvPicPr>
                      <p:cNvPr id="3080" name="Объект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9217" y="6128842"/>
                        <a:ext cx="2560637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762" y="379674"/>
            <a:ext cx="2447549" cy="254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428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545456">
            <a:alpha val="9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80" name="Объект 15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492981884"/>
              </p:ext>
            </p:extLst>
          </p:nvPr>
        </p:nvGraphicFramePr>
        <p:xfrm>
          <a:off x="4829217" y="6128842"/>
          <a:ext cx="2560637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7" name="CorelDRAW" r:id="rId4" imgW="5185440" imgH="713880" progId="CorelDraw.Graphic.17">
                  <p:embed/>
                </p:oleObj>
              </mc:Choice>
              <mc:Fallback>
                <p:oleObj name="CorelDRAW" r:id="rId4" imgW="5185440" imgH="713880" progId="CorelDraw.Graphic.17">
                  <p:embed/>
                  <p:pic>
                    <p:nvPicPr>
                      <p:cNvPr id="3080" name="Объект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9217" y="6128842"/>
                        <a:ext cx="2560637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762" y="379674"/>
            <a:ext cx="2447549" cy="254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890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 userDrawn="1"/>
        </p:nvSpPr>
        <p:spPr>
          <a:xfrm>
            <a:off x="0" y="0"/>
            <a:ext cx="3389313" cy="6858000"/>
          </a:xfrm>
          <a:prstGeom prst="rect">
            <a:avLst/>
          </a:prstGeom>
          <a:solidFill>
            <a:srgbClr val="545456"/>
          </a:solidFill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endParaRPr lang="ru-RU" altLang="ru-RU" sz="22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>
            <a:off x="360363" y="6307138"/>
            <a:ext cx="11471275" cy="0"/>
          </a:xfrm>
          <a:prstGeom prst="line">
            <a:avLst/>
          </a:prstGeom>
          <a:ln>
            <a:solidFill>
              <a:srgbClr val="E249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6430963"/>
            <a:ext cx="19939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Номер слайда 5"/>
          <p:cNvSpPr txBox="1">
            <a:spLocks/>
          </p:cNvSpPr>
          <p:nvPr userDrawn="1"/>
        </p:nvSpPr>
        <p:spPr>
          <a:xfrm>
            <a:off x="11210925" y="6356350"/>
            <a:ext cx="704850" cy="365125"/>
          </a:xfrm>
          <a:prstGeom prst="rect">
            <a:avLst/>
          </a:prstGeom>
          <a:noFill/>
        </p:spPr>
        <p:txBody>
          <a:bodyPr anchor="ctr"/>
          <a:lstStyle>
            <a:defPPr>
              <a:defRPr lang="ru-RU"/>
            </a:defPPr>
            <a:lvl1pPr marL="0" algn="r" defTabSz="914400" rtl="0" eaLnBrk="1" latinLnBrk="0" hangingPunct="1">
              <a:defRPr sz="1400" b="1" kern="1200">
                <a:solidFill>
                  <a:srgbClr val="F15A2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D4DD7C8B-6D07-431E-AEA7-30780D4B4AF6}" type="slidenum">
              <a:rPr lang="ru-RU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ru-RU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9553575" y="6397625"/>
            <a:ext cx="1724025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E2492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www.belapb.by</a:t>
            </a:r>
            <a:endParaRPr lang="ru-RU" sz="1200" dirty="0">
              <a:solidFill>
                <a:srgbClr val="E2492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572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6"/>
          <p:cNvPicPr>
            <a:picLocks noChangeAspect="1"/>
          </p:cNvPicPr>
          <p:nvPr/>
        </p:nvPicPr>
        <p:blipFill>
          <a:blip r:embed="rId6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78" b="3572"/>
          <a:stretch>
            <a:fillRect/>
          </a:stretch>
        </p:blipFill>
        <p:spPr bwMode="auto">
          <a:xfrm>
            <a:off x="0" y="-11113"/>
            <a:ext cx="12196763" cy="5845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25450" y="6069013"/>
            <a:ext cx="46038" cy="450850"/>
          </a:xfrm>
          <a:prstGeom prst="rect">
            <a:avLst/>
          </a:prstGeom>
          <a:solidFill>
            <a:srgbClr val="E75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52" name="TextBox 9"/>
          <p:cNvSpPr txBox="1">
            <a:spLocks noChangeArrowheads="1"/>
          </p:cNvSpPr>
          <p:nvPr/>
        </p:nvSpPr>
        <p:spPr bwMode="auto">
          <a:xfrm>
            <a:off x="9983788" y="6202363"/>
            <a:ext cx="1828800" cy="3079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1400">
                <a:solidFill>
                  <a:srgbClr val="E7511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WWW.BELAPB.BY</a:t>
            </a:r>
            <a:endParaRPr lang="ru-RU" altLang="ru-RU" sz="1400">
              <a:solidFill>
                <a:srgbClr val="E75114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2053" name="Объект 10"/>
          <p:cNvGraphicFramePr>
            <a:graphicFrameLocks noChangeAspect="1"/>
          </p:cNvGraphicFramePr>
          <p:nvPr/>
        </p:nvGraphicFramePr>
        <p:xfrm>
          <a:off x="4054475" y="2451100"/>
          <a:ext cx="4086225" cy="156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1" name="CorelDRAW" r:id="rId7" imgW="3306600" imgH="1270800" progId="CorelDraw.Graphic.17">
                  <p:embed/>
                </p:oleObj>
              </mc:Choice>
              <mc:Fallback>
                <p:oleObj name="CorelDRAW" r:id="rId7" imgW="3306600" imgH="1270800" progId="CorelDraw.Graphic.17">
                  <p:embed/>
                  <p:pic>
                    <p:nvPicPr>
                      <p:cNvPr id="2053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4475" y="2451100"/>
                        <a:ext cx="4086225" cy="1568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23104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18" y="6003635"/>
            <a:ext cx="8931545" cy="692439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latin typeface="Cambria" panose="02040503050406030204" pitchFamily="18" charset="0"/>
              </a:rPr>
              <a:t>Государственная поддержка субъектов МСП (Постановление СМ Республики Беларусь №459 ) Продуктовая </a:t>
            </a:r>
            <a:r>
              <a:rPr lang="ru-RU" dirty="0">
                <a:latin typeface="Cambria" panose="02040503050406030204" pitchFamily="18" charset="0"/>
              </a:rPr>
              <a:t>линейка для корпоративных клиентов сегмента </a:t>
            </a:r>
            <a:r>
              <a:rPr lang="ru-RU" dirty="0" smtClean="0">
                <a:latin typeface="Cambria" panose="02040503050406030204" pitchFamily="18" charset="0"/>
              </a:rPr>
              <a:t>МСП в </a:t>
            </a:r>
            <a:r>
              <a:rPr lang="ru-RU" dirty="0">
                <a:latin typeface="Cambria" panose="02040503050406030204" pitchFamily="18" charset="0"/>
              </a:rPr>
              <a:t>рамках Соглашений с Банком Развития.</a:t>
            </a:r>
          </a:p>
        </p:txBody>
      </p:sp>
    </p:spTree>
    <p:extLst>
      <p:ext uri="{BB962C8B-B14F-4D97-AF65-F5344CB8AC3E}">
        <p14:creationId xmlns:p14="http://schemas.microsoft.com/office/powerpoint/2010/main" val="3038911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«Поддержка социального предпринимательства»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3344" y="1162051"/>
            <a:ext cx="8719705" cy="3031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latin typeface="Cambria" panose="02040503050406030204" pitchFamily="18" charset="0"/>
                <a:ea typeface="Calibri" panose="020F0502020204030204" pitchFamily="34" charset="0"/>
              </a:rPr>
              <a:t>Сельское, лесное, рыбное хозяйства, производство, торговля, </a:t>
            </a:r>
            <a:r>
              <a:rPr lang="ru-RU" b="1" u="sng" dirty="0" smtClean="0">
                <a:latin typeface="Cambria" panose="02040503050406030204" pitchFamily="18" charset="0"/>
                <a:ea typeface="Calibri" panose="020F0502020204030204" pitchFamily="34" charset="0"/>
              </a:rPr>
              <a:t>услуги</a:t>
            </a:r>
            <a:endParaRPr lang="en-US" b="1" u="sng" dirty="0" smtClean="0">
              <a:latin typeface="Cambria" panose="02040503050406030204" pitchFamily="18" charset="0"/>
              <a:ea typeface="Calibri" panose="020F0502020204030204" pitchFamily="34" charset="0"/>
            </a:endParaRPr>
          </a:p>
          <a:p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Кредитные ресурсы предоставляются на поддержание социально уязвимых категорий </a:t>
            </a:r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граждан</a:t>
            </a:r>
            <a:r>
              <a:rPr lang="en-US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:</a:t>
            </a:r>
            <a:endParaRPr lang="ru-RU" b="1" u="sng" dirty="0" smtClean="0">
              <a:solidFill>
                <a:prstClr val="black"/>
              </a:solidFill>
              <a:latin typeface="Cambria" panose="02040503050406030204" pitchFamily="18" charset="0"/>
              <a:ea typeface="Calibri" panose="020F0502020204030204" pitchFamily="34" charset="0"/>
            </a:endParaRPr>
          </a:p>
          <a:p>
            <a:pPr lvl="0" algn="just">
              <a:spcAft>
                <a:spcPts val="0"/>
              </a:spcAft>
            </a:pPr>
            <a:r>
              <a:rPr lang="ru-RU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Субъект МСП обеспечивает занятость (</a:t>
            </a:r>
            <a:r>
              <a:rPr lang="ru-RU" b="1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40%, но не менее 2 человек</a:t>
            </a:r>
            <a:r>
              <a:rPr lang="ru-RU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):</a:t>
            </a: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700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инвалидов</a:t>
            </a:r>
            <a:r>
              <a:rPr lang="ru-RU" sz="1700" dirty="0">
                <a:latin typeface="Cambria" panose="02040503050406030204" pitchFamily="18" charset="0"/>
                <a:ea typeface="Times New Roman" panose="02020603050405020304" pitchFamily="18" charset="0"/>
              </a:rPr>
              <a:t>;</a:t>
            </a: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700" dirty="0">
                <a:latin typeface="Cambria" panose="02040503050406030204" pitchFamily="18" charset="0"/>
                <a:ea typeface="Times New Roman" panose="02020603050405020304" pitchFamily="18" charset="0"/>
              </a:rPr>
              <a:t>одиноких и (или) многодетных родителей, имеющих детей в возрасте до 18 лет; </a:t>
            </a: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700" dirty="0">
                <a:latin typeface="Cambria" panose="02040503050406030204" pitchFamily="18" charset="0"/>
                <a:ea typeface="Times New Roman" panose="02020603050405020304" pitchFamily="18" charset="0"/>
              </a:rPr>
              <a:t>пенсионеров или лиц </a:t>
            </a:r>
            <a:r>
              <a:rPr lang="ru-RU" sz="1700" dirty="0" err="1">
                <a:latin typeface="Cambria" panose="02040503050406030204" pitchFamily="18" charset="0"/>
                <a:ea typeface="Times New Roman" panose="02020603050405020304" pitchFamily="18" charset="0"/>
              </a:rPr>
              <a:t>предпенсионного</a:t>
            </a:r>
            <a:r>
              <a:rPr lang="ru-RU" sz="1700" dirty="0">
                <a:latin typeface="Cambria" panose="02040503050406030204" pitchFamily="18" charset="0"/>
                <a:ea typeface="Times New Roman" panose="02020603050405020304" pitchFamily="18" charset="0"/>
              </a:rPr>
              <a:t> возраста*; </a:t>
            </a: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700" dirty="0">
                <a:latin typeface="Cambria" panose="02040503050406030204" pitchFamily="18" charset="0"/>
                <a:ea typeface="Times New Roman" panose="02020603050405020304" pitchFamily="18" charset="0"/>
              </a:rPr>
              <a:t>выпускников детских домов в возрасте до 21 года; </a:t>
            </a: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700" dirty="0">
                <a:latin typeface="Cambria" panose="02040503050406030204" pitchFamily="18" charset="0"/>
                <a:ea typeface="Times New Roman" panose="02020603050405020304" pitchFamily="18" charset="0"/>
              </a:rPr>
              <a:t>беженцев; </a:t>
            </a:r>
          </a:p>
          <a:p>
            <a:pPr marL="285750" lvl="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700" dirty="0">
                <a:latin typeface="Cambria" panose="02040503050406030204" pitchFamily="18" charset="0"/>
                <a:ea typeface="Times New Roman" panose="02020603050405020304" pitchFamily="18" charset="0"/>
              </a:rPr>
              <a:t>лиц, освобожденных из мест лишения или ограничения свободы, и имеющих неснятую или непогашенную судимость.</a:t>
            </a:r>
            <a:endParaRPr lang="ru-RU" sz="1700" dirty="0">
              <a:effectLst/>
              <a:latin typeface="Cambria" panose="020405030504060302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r="5546"/>
          <a:stretch/>
        </p:blipFill>
        <p:spPr>
          <a:xfrm>
            <a:off x="9124950" y="1162051"/>
            <a:ext cx="2695575" cy="271462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43343" y="4193650"/>
            <a:ext cx="1137718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ru-RU" sz="1700" dirty="0" smtClean="0">
                <a:latin typeface="Cambria" panose="02040503050406030204" pitchFamily="18" charset="0"/>
                <a:ea typeface="Times New Roman" panose="02020603050405020304" pitchFamily="18" charset="0"/>
              </a:rPr>
              <a:t>Оказание </a:t>
            </a:r>
            <a:r>
              <a:rPr lang="ru-RU" sz="1700" dirty="0">
                <a:latin typeface="Cambria" panose="02040503050406030204" pitchFamily="18" charset="0"/>
                <a:ea typeface="Times New Roman" panose="02020603050405020304" pitchFamily="18" charset="0"/>
              </a:rPr>
              <a:t>услуг социальной направленности для инвалидов, детей-инвалидов, пенсионеров, лиц </a:t>
            </a:r>
            <a:r>
              <a:rPr lang="ru-RU" sz="1700" dirty="0" err="1">
                <a:latin typeface="Cambria" panose="02040503050406030204" pitchFamily="18" charset="0"/>
                <a:ea typeface="Times New Roman" panose="02020603050405020304" pitchFamily="18" charset="0"/>
              </a:rPr>
              <a:t>предпенсионного</a:t>
            </a:r>
            <a:r>
              <a:rPr lang="ru-RU" sz="1700" dirty="0">
                <a:latin typeface="Cambria" panose="02040503050406030204" pitchFamily="18" charset="0"/>
                <a:ea typeface="Times New Roman" panose="02020603050405020304" pitchFamily="18" charset="0"/>
              </a:rPr>
              <a:t> возраста*.</a:t>
            </a:r>
          </a:p>
          <a:p>
            <a:pPr lvl="0" algn="just">
              <a:spcAft>
                <a:spcPts val="0"/>
              </a:spcAft>
            </a:pPr>
            <a:r>
              <a:rPr lang="ru-RU" sz="1700" dirty="0">
                <a:latin typeface="Cambria" panose="02040503050406030204" pitchFamily="18" charset="0"/>
                <a:ea typeface="Times New Roman" panose="02020603050405020304" pitchFamily="18" charset="0"/>
              </a:rPr>
              <a:t>Производство, реализация технических средств, которые могут быть использованы исключительно для профилактики инвалидности или реабилитации инвалидов.</a:t>
            </a:r>
          </a:p>
          <a:p>
            <a:pPr lvl="0" algn="just">
              <a:spcAft>
                <a:spcPts val="0"/>
              </a:spcAft>
            </a:pPr>
            <a:r>
              <a:rPr lang="ru-RU" sz="1700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Создание условий для беспрепятственного доступа инвалидов к объектам различных инфраструктур.</a:t>
            </a:r>
          </a:p>
          <a:p>
            <a:pPr lvl="0" algn="just">
              <a:spcAft>
                <a:spcPts val="0"/>
              </a:spcAft>
            </a:pPr>
            <a:endParaRPr lang="ru-RU" sz="1700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Процентная ставка – 7,25% годовых</a:t>
            </a:r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5752407" y="2252749"/>
            <a:ext cx="631768" cy="117209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67475" y="2654130"/>
            <a:ext cx="216113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i="1" u="sng" dirty="0">
                <a:solidFill>
                  <a:schemeClr val="accent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ИП без привлечения работников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6231" y="1037801"/>
            <a:ext cx="676672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3000" b="1" cap="none" spc="0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algn="ctr"/>
            <a:endParaRPr lang="en-US" sz="3000" b="1" cap="none" spc="0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algn="ctr"/>
            <a:r>
              <a:rPr lang="ru-RU" sz="30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1</a:t>
            </a:r>
            <a:endParaRPr lang="ru-RU" sz="30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7757" y="3873877"/>
            <a:ext cx="447534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3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068291" y="2752447"/>
            <a:ext cx="530014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83114" y="5574880"/>
            <a:ext cx="72485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100" b="1" i="1" dirty="0">
                <a:latin typeface="Cambria" panose="02040503050406030204" pitchFamily="18" charset="0"/>
                <a:ea typeface="Cambria" panose="02040503050406030204" pitchFamily="18" charset="0"/>
              </a:rPr>
              <a:t>*</a:t>
            </a:r>
            <a:r>
              <a:rPr lang="ru-RU" sz="1100" i="1" dirty="0">
                <a:latin typeface="Cambria" panose="02040503050406030204" pitchFamily="18" charset="0"/>
                <a:ea typeface="Cambria" panose="02040503050406030204" pitchFamily="18" charset="0"/>
              </a:rPr>
              <a:t>в течение 5 лет до наступления возраста, дающего право на пенсию по возрасту </a:t>
            </a:r>
          </a:p>
        </p:txBody>
      </p:sp>
    </p:spTree>
    <p:extLst>
      <p:ext uri="{BB962C8B-B14F-4D97-AF65-F5344CB8AC3E}">
        <p14:creationId xmlns:p14="http://schemas.microsoft.com/office/powerpoint/2010/main" val="25942550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112" y="95872"/>
            <a:ext cx="11471275" cy="766277"/>
          </a:xfrm>
        </p:spPr>
        <p:txBody>
          <a:bodyPr/>
          <a:lstStyle/>
          <a:p>
            <a:r>
              <a:rPr lang="ru-RU" sz="3200" dirty="0"/>
              <a:t>«Стабилизационный»</a:t>
            </a:r>
            <a:endParaRPr lang="ru-RU" dirty="0"/>
          </a:p>
        </p:txBody>
      </p:sp>
      <p:sp>
        <p:nvSpPr>
          <p:cNvPr id="15" name="Объект 4"/>
          <p:cNvSpPr txBox="1">
            <a:spLocks/>
          </p:cNvSpPr>
          <p:nvPr/>
        </p:nvSpPr>
        <p:spPr bwMode="auto">
          <a:xfrm>
            <a:off x="327112" y="4563304"/>
            <a:ext cx="9665038" cy="687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lang="ru-RU" sz="1400" b="0" kern="12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600" b="1" i="1" dirty="0" smtClean="0">
                <a:latin typeface="Cambria" panose="02040503050406030204" pitchFamily="18" charset="0"/>
                <a:cs typeface="Arial" panose="020B0604020202020204" pitchFamily="34" charset="0"/>
              </a:rPr>
              <a:t>Финансирование </a:t>
            </a:r>
            <a:r>
              <a:rPr lang="ru-RU" sz="1600" b="1" i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текущей деятельности</a:t>
            </a:r>
            <a:r>
              <a:rPr lang="ru-RU" sz="1600" b="1" i="1" dirty="0">
                <a:latin typeface="Cambria" panose="02040503050406030204" pitchFamily="18" charset="0"/>
                <a:cs typeface="Arial" panose="020B0604020202020204" pitchFamily="34" charset="0"/>
              </a:rPr>
              <a:t>, связанное с ранее профинансированной инвестиционной деятельностью в рамках продукта в размере, не превышающем </a:t>
            </a:r>
            <a:r>
              <a:rPr lang="ru-RU" sz="1600" b="1" i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50%</a:t>
            </a:r>
            <a:r>
              <a:rPr lang="ru-RU" sz="1600" b="1" i="1" dirty="0">
                <a:latin typeface="Cambria" panose="02040503050406030204" pitchFamily="18" charset="0"/>
                <a:cs typeface="Arial" panose="020B0604020202020204" pitchFamily="34" charset="0"/>
              </a:rPr>
              <a:t> от суммы таких </a:t>
            </a:r>
            <a:r>
              <a:rPr lang="ru-RU" sz="1600" b="1" i="1" dirty="0" smtClean="0">
                <a:latin typeface="Cambria" panose="02040503050406030204" pitchFamily="18" charset="0"/>
                <a:cs typeface="Arial" panose="020B0604020202020204" pitchFamily="34" charset="0"/>
              </a:rPr>
              <a:t>затрат</a:t>
            </a:r>
          </a:p>
          <a:p>
            <a:pPr algn="just">
              <a:lnSpc>
                <a:spcPct val="50000"/>
              </a:lnSpc>
            </a:pPr>
            <a:r>
              <a:rPr lang="ru-RU" sz="1600" b="1" i="1" dirty="0">
                <a:latin typeface="Cambria" panose="02040503050406030204" pitchFamily="18" charset="0"/>
                <a:cs typeface="Arial" panose="020B0604020202020204" pitchFamily="34" charset="0"/>
              </a:rPr>
              <a:t>Обязательное выполнение количественных параметров </a:t>
            </a:r>
            <a:r>
              <a:rPr lang="ru-RU" sz="1600" b="1" i="1" dirty="0" err="1">
                <a:latin typeface="Cambria" panose="02040503050406030204" pitchFamily="18" charset="0"/>
                <a:cs typeface="Arial" panose="020B0604020202020204" pitchFamily="34" charset="0"/>
              </a:rPr>
              <a:t>импортозамещения</a:t>
            </a:r>
            <a:r>
              <a:rPr lang="ru-RU" sz="1600" b="1" i="1" dirty="0">
                <a:latin typeface="Cambria" panose="02040503050406030204" pitchFamily="18" charset="0"/>
                <a:cs typeface="Arial" panose="020B0604020202020204" pitchFamily="34" charset="0"/>
              </a:rPr>
              <a:t>/экспорта – </a:t>
            </a:r>
          </a:p>
          <a:p>
            <a:pPr algn="just">
              <a:lnSpc>
                <a:spcPct val="50000"/>
              </a:lnSpc>
            </a:pPr>
            <a:r>
              <a:rPr lang="ru-RU" sz="1600" b="1" i="1" dirty="0">
                <a:latin typeface="Cambria" panose="02040503050406030204" pitchFamily="18" charset="0"/>
                <a:cs typeface="Arial" panose="020B0604020202020204" pitchFamily="34" charset="0"/>
              </a:rPr>
              <a:t>на протяжении всего срока финансирования</a:t>
            </a:r>
          </a:p>
          <a:p>
            <a:pPr algn="just">
              <a:lnSpc>
                <a:spcPct val="50000"/>
              </a:lnSpc>
              <a:spcBef>
                <a:spcPts val="1500"/>
              </a:spcBef>
            </a:pPr>
            <a:r>
              <a:rPr lang="ru-RU" sz="1800" b="1" dirty="0" smtClean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Процентная </a:t>
            </a:r>
            <a:r>
              <a:rPr lang="ru-RU" sz="18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ставка </a:t>
            </a:r>
            <a:r>
              <a:rPr lang="ru-RU" sz="1800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– </a:t>
            </a:r>
            <a:r>
              <a:rPr lang="ru-RU" sz="1800" b="1" dirty="0" smtClean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7,5</a:t>
            </a:r>
            <a:r>
              <a:rPr lang="ru-RU" sz="18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% годовых </a:t>
            </a:r>
            <a:r>
              <a:rPr lang="ru-RU" sz="1800" b="1" i="1" dirty="0">
                <a:latin typeface="Cambria" panose="02040503050406030204" pitchFamily="18" charset="0"/>
                <a:cs typeface="Arial" panose="020B0604020202020204" pitchFamily="34" charset="0"/>
              </a:rPr>
              <a:t>(фиксированная</a:t>
            </a:r>
            <a:r>
              <a:rPr lang="ru-RU" sz="1800" b="1" i="1" dirty="0" smtClean="0">
                <a:latin typeface="Cambria" panose="02040503050406030204" pitchFamily="18" charset="0"/>
                <a:cs typeface="Arial" panose="020B0604020202020204" pitchFamily="34" charset="0"/>
              </a:rPr>
              <a:t>)</a:t>
            </a:r>
            <a:endParaRPr lang="ru-RU" sz="1800" b="1" i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9748" y="908168"/>
            <a:ext cx="11471275" cy="452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u="sng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Сельское, лесное, рыбное хозяйства, производство, за исключением </a:t>
            </a:r>
            <a:r>
              <a:rPr lang="ru-RU" b="1" u="sng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энерго</a:t>
            </a:r>
            <a:r>
              <a:rPr lang="ru-RU" b="1" u="sng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и </a:t>
            </a:r>
            <a:r>
              <a:rPr lang="ru-RU" b="1" u="sng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водоснабжения</a:t>
            </a:r>
          </a:p>
          <a:p>
            <a:pPr algn="just"/>
            <a:r>
              <a:rPr lang="ru-RU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Субъекты МСП: вид экономической деятельности для реализации </a:t>
            </a:r>
            <a:r>
              <a:rPr lang="ru-RU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Субпроекта</a:t>
            </a:r>
            <a:r>
              <a:rPr lang="ru-RU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относится к секциям А – B; секции С (за исключением подклассов 11010, 11040, 25400, 30400, раздела 12) согласно ОКЭД.</a:t>
            </a:r>
          </a:p>
          <a:p>
            <a:r>
              <a:rPr lang="ru-RU" sz="1700" b="1" dirty="0" smtClean="0">
                <a:latin typeface="Cambria" panose="02040503050406030204" pitchFamily="18" charset="0"/>
              </a:rPr>
              <a:t>Импортозамещающий </a:t>
            </a:r>
          </a:p>
          <a:p>
            <a:pPr algn="just"/>
            <a:r>
              <a:rPr lang="ru-RU" sz="1500" dirty="0" smtClean="0">
                <a:latin typeface="Cambria" panose="02040503050406030204" pitchFamily="18" charset="0"/>
              </a:rPr>
              <a:t>Выручка </a:t>
            </a:r>
            <a:r>
              <a:rPr lang="ru-RU" sz="1500" dirty="0">
                <a:latin typeface="Cambria" panose="02040503050406030204" pitchFamily="18" charset="0"/>
              </a:rPr>
              <a:t>от реализации товаров за предшествующие </a:t>
            </a:r>
            <a:r>
              <a:rPr lang="en-US" sz="15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3</a:t>
            </a:r>
            <a:r>
              <a:rPr lang="ru-RU" sz="15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 </a:t>
            </a:r>
            <a:r>
              <a:rPr lang="en-US" sz="15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(</a:t>
            </a:r>
            <a:r>
              <a:rPr lang="en-US" sz="1500" b="1" dirty="0">
                <a:solidFill>
                  <a:srgbClr val="FF0000"/>
                </a:solidFill>
                <a:latin typeface="Cambria" panose="02040503050406030204" pitchFamily="18" charset="0"/>
              </a:rPr>
              <a:t>12) </a:t>
            </a:r>
            <a:r>
              <a:rPr lang="ru-RU" sz="1500" b="1" dirty="0">
                <a:solidFill>
                  <a:srgbClr val="FF0000"/>
                </a:solidFill>
                <a:latin typeface="Cambria" panose="02040503050406030204" pitchFamily="18" charset="0"/>
              </a:rPr>
              <a:t>месяцев </a:t>
            </a:r>
            <a:endParaRPr lang="ru-RU" sz="1500" b="1" dirty="0" smtClean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pPr algn="just"/>
            <a:r>
              <a:rPr lang="ru-RU" sz="1500" dirty="0" smtClean="0">
                <a:latin typeface="Cambria" panose="02040503050406030204" pitchFamily="18" charset="0"/>
              </a:rPr>
              <a:t>по </a:t>
            </a:r>
            <a:r>
              <a:rPr lang="ru-RU" sz="1500" dirty="0">
                <a:latin typeface="Cambria" panose="02040503050406030204" pitchFamily="18" charset="0"/>
              </a:rPr>
              <a:t>товарным позициями, указанным в Перечне «</a:t>
            </a:r>
            <a:r>
              <a:rPr lang="ru-RU" sz="1500" dirty="0" err="1">
                <a:latin typeface="Cambria" panose="02040503050406030204" pitchFamily="18" charset="0"/>
              </a:rPr>
              <a:t>Импортозамещение</a:t>
            </a:r>
            <a:r>
              <a:rPr lang="ru-RU" sz="1500" dirty="0">
                <a:latin typeface="Cambria" panose="02040503050406030204" pitchFamily="18" charset="0"/>
              </a:rPr>
              <a:t>», </a:t>
            </a:r>
            <a:endParaRPr lang="ru-RU" sz="1500" dirty="0" smtClean="0">
              <a:latin typeface="Cambria" panose="02040503050406030204" pitchFamily="18" charset="0"/>
            </a:endParaRPr>
          </a:p>
          <a:p>
            <a:pPr algn="just"/>
            <a:r>
              <a:rPr lang="ru-RU" sz="1500" dirty="0" smtClean="0">
                <a:latin typeface="Cambria" panose="02040503050406030204" pitchFamily="18" charset="0"/>
              </a:rPr>
              <a:t>не </a:t>
            </a:r>
            <a:r>
              <a:rPr lang="ru-RU" sz="1500" dirty="0">
                <a:latin typeface="Cambria" panose="02040503050406030204" pitchFamily="18" charset="0"/>
              </a:rPr>
              <a:t>менее </a:t>
            </a:r>
            <a:r>
              <a:rPr lang="ru-RU" sz="1500" b="1" dirty="0">
                <a:solidFill>
                  <a:srgbClr val="FF0000"/>
                </a:solidFill>
                <a:latin typeface="Cambria" panose="02040503050406030204" pitchFamily="18" charset="0"/>
              </a:rPr>
              <a:t>50%</a:t>
            </a:r>
            <a:r>
              <a:rPr lang="ru-RU" sz="1500" dirty="0">
                <a:latin typeface="Cambria" panose="02040503050406030204" pitchFamily="18" charset="0"/>
              </a:rPr>
              <a:t> общего объема выручки (без учета НДС</a:t>
            </a:r>
            <a:r>
              <a:rPr lang="ru-RU" sz="1500" dirty="0" smtClean="0">
                <a:latin typeface="Cambria" panose="02040503050406030204" pitchFamily="18" charset="0"/>
              </a:rPr>
              <a:t>).</a:t>
            </a:r>
          </a:p>
          <a:p>
            <a:pPr algn="just">
              <a:lnSpc>
                <a:spcPct val="60000"/>
              </a:lnSpc>
            </a:pPr>
            <a:endParaRPr lang="ru-RU" sz="1500" dirty="0" smtClean="0">
              <a:latin typeface="Cambria" panose="02040503050406030204" pitchFamily="18" charset="0"/>
            </a:endParaRPr>
          </a:p>
          <a:p>
            <a:pPr>
              <a:lnSpc>
                <a:spcPct val="60000"/>
              </a:lnSpc>
            </a:pPr>
            <a:r>
              <a:rPr lang="ru-RU" sz="1700" b="1" dirty="0" smtClean="0">
                <a:latin typeface="Cambria" panose="02040503050406030204" pitchFamily="18" charset="0"/>
              </a:rPr>
              <a:t>и (или) 	</a:t>
            </a:r>
          </a:p>
          <a:p>
            <a:pPr algn="just">
              <a:lnSpc>
                <a:spcPct val="60000"/>
              </a:lnSpc>
            </a:pPr>
            <a:endParaRPr lang="ru-RU" sz="1500" dirty="0">
              <a:latin typeface="Cambria" panose="02040503050406030204" pitchFamily="18" charset="0"/>
            </a:endParaRPr>
          </a:p>
          <a:p>
            <a:pPr algn="just">
              <a:lnSpc>
                <a:spcPct val="60000"/>
              </a:lnSpc>
            </a:pPr>
            <a:endParaRPr lang="ru-RU" sz="1500" dirty="0" smtClean="0">
              <a:latin typeface="Cambria" panose="02040503050406030204" pitchFamily="18" charset="0"/>
            </a:endParaRPr>
          </a:p>
          <a:p>
            <a:pPr>
              <a:lnSpc>
                <a:spcPct val="60000"/>
              </a:lnSpc>
            </a:pPr>
            <a:r>
              <a:rPr lang="ru-RU" sz="1700" b="1" dirty="0" err="1" smtClean="0">
                <a:latin typeface="Cambria" panose="02040503050406030204" pitchFamily="18" charset="0"/>
              </a:rPr>
              <a:t>Экспортоориентированный</a:t>
            </a:r>
            <a:endParaRPr lang="ru-RU" sz="1700" b="1" dirty="0" smtClean="0">
              <a:latin typeface="Cambria" panose="02040503050406030204" pitchFamily="18" charset="0"/>
            </a:endParaRPr>
          </a:p>
          <a:p>
            <a:pPr algn="just"/>
            <a:r>
              <a:rPr lang="ru-RU" sz="1500" dirty="0" smtClean="0">
                <a:latin typeface="Cambria" panose="02040503050406030204" pitchFamily="18" charset="0"/>
              </a:rPr>
              <a:t>наличие </a:t>
            </a:r>
            <a:r>
              <a:rPr lang="ru-RU" sz="1500" dirty="0">
                <a:latin typeface="Cambria" panose="02040503050406030204" pitchFamily="18" charset="0"/>
              </a:rPr>
              <a:t>у Субъекта МСП действующего экспортного </a:t>
            </a:r>
            <a:r>
              <a:rPr lang="ru-RU" sz="1500" dirty="0" smtClean="0">
                <a:latin typeface="Cambria" panose="02040503050406030204" pitchFamily="18" charset="0"/>
              </a:rPr>
              <a:t>контракта; экспортная </a:t>
            </a:r>
            <a:r>
              <a:rPr lang="ru-RU" sz="1500" dirty="0">
                <a:latin typeface="Cambria" panose="02040503050406030204" pitchFamily="18" charset="0"/>
              </a:rPr>
              <a:t>выручка в иностранной </a:t>
            </a:r>
            <a:endParaRPr lang="ru-RU" sz="1500" dirty="0" smtClean="0">
              <a:latin typeface="Cambria" panose="02040503050406030204" pitchFamily="18" charset="0"/>
            </a:endParaRPr>
          </a:p>
          <a:p>
            <a:pPr algn="just"/>
            <a:r>
              <a:rPr lang="ru-RU" sz="1500" dirty="0" smtClean="0">
                <a:latin typeface="Cambria" panose="02040503050406030204" pitchFamily="18" charset="0"/>
              </a:rPr>
              <a:t>валюте </a:t>
            </a:r>
            <a:r>
              <a:rPr lang="ru-RU" sz="1500" dirty="0">
                <a:latin typeface="Cambria" panose="02040503050406030204" pitchFamily="18" charset="0"/>
              </a:rPr>
              <a:t>от реализации продукции, товаров, работ, </a:t>
            </a:r>
            <a:r>
              <a:rPr lang="ru-RU" sz="1500" dirty="0" smtClean="0">
                <a:latin typeface="Cambria" panose="02040503050406030204" pitchFamily="18" charset="0"/>
              </a:rPr>
              <a:t>услуг </a:t>
            </a:r>
            <a:r>
              <a:rPr lang="ru-RU" sz="1500" dirty="0">
                <a:latin typeface="Cambria" panose="02040503050406030204" pitchFamily="18" charset="0"/>
              </a:rPr>
              <a:t>(без учета НДС) за </a:t>
            </a:r>
            <a:r>
              <a:rPr lang="ru-RU" sz="1500" b="1" dirty="0">
                <a:solidFill>
                  <a:srgbClr val="FF0000"/>
                </a:solidFill>
                <a:latin typeface="Cambria" panose="02040503050406030204" pitchFamily="18" charset="0"/>
              </a:rPr>
              <a:t>3</a:t>
            </a:r>
            <a:r>
              <a:rPr lang="en-US" sz="1500" b="1" dirty="0">
                <a:solidFill>
                  <a:srgbClr val="FF0000"/>
                </a:solidFill>
                <a:latin typeface="Cambria" panose="02040503050406030204" pitchFamily="18" charset="0"/>
              </a:rPr>
              <a:t> (12)</a:t>
            </a:r>
            <a:r>
              <a:rPr lang="ru-RU" sz="1500" b="1" dirty="0">
                <a:solidFill>
                  <a:srgbClr val="FF0000"/>
                </a:solidFill>
                <a:latin typeface="Cambria" panose="02040503050406030204" pitchFamily="18" charset="0"/>
              </a:rPr>
              <a:t> месяцев</a:t>
            </a:r>
            <a:r>
              <a:rPr lang="ru-RU" sz="1500" dirty="0">
                <a:latin typeface="Cambria" panose="02040503050406030204" pitchFamily="18" charset="0"/>
              </a:rPr>
              <a:t>, </a:t>
            </a:r>
            <a:endParaRPr lang="ru-RU" sz="1500" dirty="0" smtClean="0">
              <a:latin typeface="Cambria" panose="02040503050406030204" pitchFamily="18" charset="0"/>
            </a:endParaRPr>
          </a:p>
          <a:p>
            <a:pPr algn="just"/>
            <a:r>
              <a:rPr lang="ru-RU" sz="1500" dirty="0" smtClean="0">
                <a:latin typeface="Cambria" panose="02040503050406030204" pitchFamily="18" charset="0"/>
              </a:rPr>
              <a:t>предшествующих </a:t>
            </a:r>
            <a:r>
              <a:rPr lang="ru-RU" sz="1500" dirty="0">
                <a:latin typeface="Cambria" panose="02040503050406030204" pitchFamily="18" charset="0"/>
              </a:rPr>
              <a:t>месяцу обращения за финансированием, </a:t>
            </a:r>
            <a:r>
              <a:rPr lang="ru-RU" sz="1500" dirty="0" smtClean="0">
                <a:latin typeface="Cambria" panose="02040503050406030204" pitchFamily="18" charset="0"/>
              </a:rPr>
              <a:t>составляет </a:t>
            </a:r>
            <a:r>
              <a:rPr lang="ru-RU" sz="1500" dirty="0">
                <a:latin typeface="Cambria" panose="02040503050406030204" pitchFamily="18" charset="0"/>
              </a:rPr>
              <a:t>не менее </a:t>
            </a:r>
            <a:r>
              <a:rPr lang="ru-RU" sz="1500" b="1" dirty="0">
                <a:solidFill>
                  <a:srgbClr val="FF0000"/>
                </a:solidFill>
                <a:latin typeface="Cambria" panose="02040503050406030204" pitchFamily="18" charset="0"/>
              </a:rPr>
              <a:t>30% </a:t>
            </a:r>
            <a:r>
              <a:rPr lang="ru-RU" sz="1500" dirty="0">
                <a:latin typeface="Cambria" panose="02040503050406030204" pitchFamily="18" charset="0"/>
              </a:rPr>
              <a:t>от общего объема </a:t>
            </a:r>
            <a:endParaRPr lang="ru-RU" sz="1500" dirty="0" smtClean="0">
              <a:latin typeface="Cambria" panose="02040503050406030204" pitchFamily="18" charset="0"/>
            </a:endParaRPr>
          </a:p>
          <a:p>
            <a:pPr algn="just"/>
            <a:r>
              <a:rPr lang="ru-RU" sz="1500" dirty="0" smtClean="0">
                <a:latin typeface="Cambria" panose="02040503050406030204" pitchFamily="18" charset="0"/>
              </a:rPr>
              <a:t>выручки </a:t>
            </a:r>
            <a:r>
              <a:rPr lang="ru-RU" sz="1500" dirty="0">
                <a:latin typeface="Cambria" panose="02040503050406030204" pitchFamily="18" charset="0"/>
              </a:rPr>
              <a:t>(без учета НДС</a:t>
            </a:r>
            <a:r>
              <a:rPr lang="ru-RU" sz="1500" dirty="0" smtClean="0">
                <a:latin typeface="Cambria" panose="02040503050406030204" pitchFamily="18" charset="0"/>
              </a:rPr>
              <a:t>).</a:t>
            </a:r>
          </a:p>
          <a:p>
            <a:pPr algn="just"/>
            <a:endParaRPr lang="ru-RU" sz="1500" dirty="0" smtClean="0">
              <a:latin typeface="Cambria" panose="02040503050406030204" pitchFamily="18" charset="0"/>
            </a:endParaRPr>
          </a:p>
          <a:p>
            <a:pPr algn="just"/>
            <a:endParaRPr lang="ru-RU" sz="1500" dirty="0">
              <a:latin typeface="Cambria" panose="02040503050406030204" pitchFamily="18" charset="0"/>
            </a:endParaRPr>
          </a:p>
          <a:p>
            <a:pPr algn="just"/>
            <a:endParaRPr lang="ru-RU" dirty="0" smtClean="0">
              <a:latin typeface="Neo Sans Pro Light"/>
            </a:endParaRPr>
          </a:p>
          <a:p>
            <a:pPr algn="just"/>
            <a:endParaRPr lang="ru-RU" dirty="0">
              <a:latin typeface="Neo Sans Pro Light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98665">
            <a:off x="10186365" y="1640141"/>
            <a:ext cx="1663721" cy="159946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5" r="2886" b="5688"/>
          <a:stretch/>
        </p:blipFill>
        <p:spPr>
          <a:xfrm rot="21342275">
            <a:off x="9913657" y="3217548"/>
            <a:ext cx="1967707" cy="1551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52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363" y="146051"/>
            <a:ext cx="11471275" cy="585470"/>
          </a:xfrm>
        </p:spPr>
        <p:txBody>
          <a:bodyPr/>
          <a:lstStyle/>
          <a:p>
            <a:r>
              <a:rPr lang="ru-RU" dirty="0" smtClean="0"/>
              <a:t>«Промкооперация»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0695" y="836023"/>
            <a:ext cx="11540943" cy="6009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u="sng" dirty="0">
                <a:latin typeface="Cambria" panose="02040503050406030204" pitchFamily="18" charset="0"/>
                <a:ea typeface="Calibri" panose="020F0502020204030204" pitchFamily="34" charset="0"/>
              </a:rPr>
              <a:t>Горнодобывающая</a:t>
            </a:r>
            <a:r>
              <a:rPr lang="ru-RU" b="1" u="sng" dirty="0" smtClean="0">
                <a:latin typeface="Cambria" panose="02040503050406030204" pitchFamily="18" charset="0"/>
                <a:ea typeface="Calibri" panose="020F0502020204030204" pitchFamily="34" charset="0"/>
              </a:rPr>
              <a:t>, обрабатывающая промышленность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500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Субъекты МСП: вид </a:t>
            </a:r>
            <a:r>
              <a:rPr lang="ru-RU" sz="15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экономической деятельности для </a:t>
            </a:r>
            <a:r>
              <a:rPr lang="ru-RU" sz="1500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производства и реализации продукции крупной организации </a:t>
            </a:r>
            <a:r>
              <a:rPr lang="ru-RU" sz="15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относится к секциям </a:t>
            </a:r>
            <a:r>
              <a:rPr lang="ru-RU" sz="1500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 и </a:t>
            </a:r>
            <a:r>
              <a:rPr lang="ru-RU" sz="15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(за исключением подклассов 11010, 11040, 25400, 30400, раздела 12) </a:t>
            </a:r>
            <a:r>
              <a:rPr lang="ru-RU" sz="1500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ОКЭД</a:t>
            </a:r>
            <a:r>
              <a:rPr lang="ru-RU" sz="1500" b="1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1500" b="1" dirty="0"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en-US" sz="1500" b="1" dirty="0" smtClean="0"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1500" b="1" dirty="0"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1500" dirty="0" smtClean="0"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endParaRPr lang="ru-RU" b="1" dirty="0" smtClean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endParaRPr lang="ru-RU" b="1" dirty="0" smtClean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endParaRPr lang="ru-RU" b="1" dirty="0" smtClean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endParaRPr lang="ru-RU" b="1" dirty="0" smtClean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</a:rPr>
              <a:t>Целевым использованием средств в рамках продукта является производство товаров и их реализация крупной организации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Процентная ставка </a:t>
            </a:r>
            <a:r>
              <a:rPr lang="ru-RU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–</a:t>
            </a:r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7,5% годовых </a:t>
            </a:r>
            <a:r>
              <a:rPr lang="ru-RU" b="1" i="1" dirty="0">
                <a:latin typeface="Cambria" panose="02040503050406030204" pitchFamily="18" charset="0"/>
                <a:cs typeface="Arial" panose="020B0604020202020204" pitchFamily="34" charset="0"/>
              </a:rPr>
              <a:t>(фиксированная)</a:t>
            </a:r>
          </a:p>
          <a:p>
            <a:endParaRPr lang="ru-RU" b="1" dirty="0" smtClean="0">
              <a:solidFill>
                <a:srgbClr val="FF000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  <a:p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BB24299-58EE-47FF-9C69-6017519B7C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56" t="7133" r="5727" b="23806"/>
          <a:stretch/>
        </p:blipFill>
        <p:spPr>
          <a:xfrm>
            <a:off x="8975941" y="2056237"/>
            <a:ext cx="2185785" cy="130028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6EAA2A8-0E86-440B-9FC2-A43C7E4F1EE7}"/>
              </a:ext>
            </a:extLst>
          </p:cNvPr>
          <p:cNvSpPr txBox="1"/>
          <p:nvPr/>
        </p:nvSpPr>
        <p:spPr>
          <a:xfrm>
            <a:off x="9255406" y="1870623"/>
            <a:ext cx="21857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ea typeface="+mj-ea"/>
                <a:cs typeface="+mj-cs"/>
              </a:rPr>
              <a:t>Крупная организация</a:t>
            </a:r>
            <a:endParaRPr lang="ru-BY" sz="1400" b="1" dirty="0" err="1">
              <a:ea typeface="+mj-ea"/>
              <a:cs typeface="+mj-cs"/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4857733" y="2024510"/>
            <a:ext cx="2406865" cy="550993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b="1" dirty="0"/>
              <a:t>Контракт на поставку продукции собственного </a:t>
            </a:r>
            <a:r>
              <a:rPr lang="ru-RU" sz="1000" b="1" dirty="0" smtClean="0"/>
              <a:t>производства</a:t>
            </a:r>
            <a:endParaRPr lang="ru-RU" sz="10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F414623-59C3-40F9-9F4E-0B9A642EF96D}"/>
              </a:ext>
            </a:extLst>
          </p:cNvPr>
          <p:cNvSpPr txBox="1"/>
          <p:nvPr/>
        </p:nvSpPr>
        <p:spPr>
          <a:xfrm>
            <a:off x="157304" y="3543158"/>
            <a:ext cx="4110765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ambria" panose="02040503050406030204" pitchFamily="18" charset="0"/>
                <a:ea typeface="Cambria" panose="02040503050406030204" pitchFamily="18" charset="0"/>
              </a:rPr>
              <a:t>Производитель продукции</a:t>
            </a:r>
            <a:r>
              <a:rPr lang="ru-RU" sz="1400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ru-RU" sz="1400" dirty="0" smtClean="0">
                <a:latin typeface="Cambria" panose="02040503050406030204" pitchFamily="18" charset="0"/>
                <a:ea typeface="Cambria" panose="02040503050406030204" pitchFamily="18" charset="0"/>
              </a:rPr>
              <a:t>что </a:t>
            </a:r>
          </a:p>
          <a:p>
            <a:r>
              <a:rPr lang="ru-RU" sz="1400" dirty="0" smtClean="0">
                <a:latin typeface="Cambria" panose="02040503050406030204" pitchFamily="18" charset="0"/>
                <a:ea typeface="Cambria" panose="02040503050406030204" pitchFamily="18" charset="0"/>
              </a:rPr>
              <a:t>подтверждается </a:t>
            </a:r>
            <a:r>
              <a:rPr lang="ru-RU" sz="1400" dirty="0">
                <a:latin typeface="Cambria" panose="02040503050406030204" pitchFamily="18" charset="0"/>
                <a:ea typeface="Cambria" panose="02040503050406030204" pitchFamily="18" charset="0"/>
              </a:rPr>
              <a:t>наличием:</a:t>
            </a:r>
          </a:p>
          <a:p>
            <a:r>
              <a:rPr lang="ru-RU" sz="1400" dirty="0">
                <a:latin typeface="Cambria" panose="02040503050406030204" pitchFamily="18" charset="0"/>
                <a:ea typeface="Cambria" panose="02040503050406030204" pitchFamily="18" charset="0"/>
              </a:rPr>
              <a:t>    - сертификата продукции собственного производства</a:t>
            </a:r>
          </a:p>
          <a:p>
            <a:r>
              <a:rPr lang="ru-RU" sz="1400" dirty="0">
                <a:latin typeface="Cambria" panose="02040503050406030204" pitchFamily="18" charset="0"/>
                <a:ea typeface="Cambria" panose="02040503050406030204" pitchFamily="18" charset="0"/>
              </a:rPr>
              <a:t>    - сертификата о происхождении товара формы СТ-1</a:t>
            </a:r>
          </a:p>
          <a:p>
            <a:r>
              <a:rPr lang="ru-RU" sz="1400" dirty="0">
                <a:latin typeface="Cambria" panose="02040503050406030204" pitchFamily="18" charset="0"/>
                <a:ea typeface="Cambria" panose="02040503050406030204" pitchFamily="18" charset="0"/>
              </a:rPr>
              <a:t>   </a:t>
            </a:r>
            <a:r>
              <a:rPr lang="ru-RU" sz="1400" dirty="0" smtClean="0">
                <a:latin typeface="Cambria" panose="02040503050406030204" pitchFamily="18" charset="0"/>
                <a:ea typeface="Cambria" panose="02040503050406030204" pitchFamily="18" charset="0"/>
              </a:rPr>
              <a:t>- </a:t>
            </a:r>
            <a:r>
              <a:rPr lang="ru-RU" sz="1400" dirty="0">
                <a:latin typeface="Cambria" panose="02040503050406030204" pitchFamily="18" charset="0"/>
                <a:ea typeface="Cambria" panose="02040503050406030204" pitchFamily="18" charset="0"/>
              </a:rPr>
              <a:t>акта экспертизы;</a:t>
            </a:r>
          </a:p>
          <a:p>
            <a:r>
              <a:rPr lang="ru-RU" sz="1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1400" dirty="0" smtClean="0">
                <a:latin typeface="Cambria" panose="02040503050406030204" pitchFamily="18" charset="0"/>
                <a:ea typeface="Cambria" panose="02040503050406030204" pitchFamily="18" charset="0"/>
              </a:rPr>
              <a:t>  </a:t>
            </a:r>
            <a:r>
              <a:rPr lang="ru-RU" sz="1400" dirty="0">
                <a:latin typeface="Cambria" panose="02040503050406030204" pitchFamily="18" charset="0"/>
                <a:ea typeface="Cambria" panose="02040503050406030204" pitchFamily="18" charset="0"/>
              </a:rPr>
              <a:t>- иного </a:t>
            </a:r>
            <a:r>
              <a:rPr lang="ru-RU" sz="1400" dirty="0" smtClean="0">
                <a:latin typeface="Cambria" panose="02040503050406030204" pitchFamily="18" charset="0"/>
                <a:ea typeface="Cambria" panose="02040503050406030204" pitchFamily="18" charset="0"/>
              </a:rPr>
              <a:t>документа </a:t>
            </a:r>
            <a:r>
              <a:rPr lang="ru-RU" sz="1400" dirty="0">
                <a:latin typeface="Cambria" panose="02040503050406030204" pitchFamily="18" charset="0"/>
                <a:ea typeface="Cambria" panose="02040503050406030204" pitchFamily="18" charset="0"/>
              </a:rPr>
              <a:t>по законодательству </a:t>
            </a:r>
            <a:r>
              <a:rPr lang="ru-RU" sz="1400" dirty="0" smtClean="0">
                <a:latin typeface="Cambria" panose="02040503050406030204" pitchFamily="18" charset="0"/>
                <a:ea typeface="Cambria" panose="02040503050406030204" pitchFamily="18" charset="0"/>
              </a:rPr>
              <a:t>РБ</a:t>
            </a:r>
          </a:p>
          <a:p>
            <a:endParaRPr lang="ru-BY" sz="1100" dirty="0" err="1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0A5685B-154B-4139-BE8A-98D422C54DBA}"/>
              </a:ext>
            </a:extLst>
          </p:cNvPr>
          <p:cNvSpPr txBox="1"/>
          <p:nvPr/>
        </p:nvSpPr>
        <p:spPr>
          <a:xfrm>
            <a:off x="8365022" y="3520381"/>
            <a:ext cx="34666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ambria" panose="02040503050406030204" pitchFamily="18" charset="0"/>
                <a:ea typeface="Cambria" panose="02040503050406030204" pitchFamily="18" charset="0"/>
              </a:rPr>
              <a:t>Субъект хозяйствования:</a:t>
            </a:r>
          </a:p>
          <a:p>
            <a:r>
              <a:rPr lang="ru-RU" sz="1400" dirty="0" smtClean="0">
                <a:latin typeface="Cambria" panose="02040503050406030204" pitchFamily="18" charset="0"/>
                <a:ea typeface="Cambria" panose="02040503050406030204" pitchFamily="18" charset="0"/>
              </a:rPr>
              <a:t>- численность </a:t>
            </a:r>
            <a:r>
              <a:rPr lang="ru-RU" sz="1400" dirty="0">
                <a:latin typeface="Cambria" panose="02040503050406030204" pitchFamily="18" charset="0"/>
                <a:ea typeface="Cambria" panose="02040503050406030204" pitchFamily="18" charset="0"/>
              </a:rPr>
              <a:t>работников более 250 человек</a:t>
            </a:r>
            <a:r>
              <a:rPr lang="ru-RU" sz="1400" dirty="0" smtClean="0">
                <a:latin typeface="Cambria" panose="02040503050406030204" pitchFamily="18" charset="0"/>
                <a:ea typeface="Cambria" panose="02040503050406030204" pitchFamily="18" charset="0"/>
              </a:rPr>
              <a:t>;</a:t>
            </a:r>
            <a:endParaRPr lang="ru-RU" sz="1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1400" dirty="0" smtClean="0">
                <a:latin typeface="Cambria" panose="02040503050406030204" pitchFamily="18" charset="0"/>
                <a:ea typeface="Cambria" panose="02040503050406030204" pitchFamily="18" charset="0"/>
              </a:rPr>
              <a:t>- не </a:t>
            </a:r>
            <a:r>
              <a:rPr lang="ru-RU" sz="1400" dirty="0">
                <a:latin typeface="Cambria" panose="02040503050406030204" pitchFamily="18" charset="0"/>
                <a:ea typeface="Cambria" panose="02040503050406030204" pitchFamily="18" charset="0"/>
              </a:rPr>
              <a:t>является участником (учредителем), собственником имущества субъекта МСП.</a:t>
            </a:r>
            <a:endParaRPr lang="ru-BY" sz="1400" dirty="0" err="1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134678" y="2821638"/>
            <a:ext cx="3950878" cy="249828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67E69C6F-A4EF-465F-8E15-2954F12E6A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425" y="2178400"/>
            <a:ext cx="1906320" cy="117811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6EAA2A8-0E86-440B-9FC2-A43C7E4F1EE7}"/>
              </a:ext>
            </a:extLst>
          </p:cNvPr>
          <p:cNvSpPr txBox="1"/>
          <p:nvPr/>
        </p:nvSpPr>
        <p:spPr>
          <a:xfrm>
            <a:off x="895425" y="1870622"/>
            <a:ext cx="21857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ea typeface="+mj-ea"/>
                <a:cs typeface="+mj-cs"/>
              </a:rPr>
              <a:t>Субъект МСП</a:t>
            </a:r>
          </a:p>
        </p:txBody>
      </p:sp>
    </p:spTree>
    <p:extLst>
      <p:ext uri="{BB962C8B-B14F-4D97-AF65-F5344CB8AC3E}">
        <p14:creationId xmlns:p14="http://schemas.microsoft.com/office/powerpoint/2010/main" val="295760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363" y="146050"/>
            <a:ext cx="11471275" cy="602887"/>
          </a:xfrm>
        </p:spPr>
        <p:txBody>
          <a:bodyPr/>
          <a:lstStyle/>
          <a:p>
            <a:r>
              <a:rPr lang="ru-RU" dirty="0" smtClean="0"/>
              <a:t>«Инновационный»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60363" y="898647"/>
            <a:ext cx="6537807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latin typeface="Cambria" panose="02040503050406030204" pitchFamily="18" charset="0"/>
                <a:ea typeface="Calibri" panose="020F0502020204030204" pitchFamily="34" charset="0"/>
              </a:rPr>
              <a:t>Сельское, лесное, рыбное хозяйства и производство</a:t>
            </a:r>
          </a:p>
          <a:p>
            <a:r>
              <a:rPr lang="ru-RU" sz="1600" dirty="0" smtClean="0">
                <a:latin typeface="Cambria" panose="02040503050406030204" pitchFamily="18" charset="0"/>
                <a:ea typeface="Calibri" panose="020F0502020204030204" pitchFamily="34" charset="0"/>
              </a:rPr>
              <a:t>Субъекты </a:t>
            </a:r>
            <a:r>
              <a:rPr lang="ru-RU" sz="1600" dirty="0">
                <a:latin typeface="Cambria" panose="02040503050406030204" pitchFamily="18" charset="0"/>
                <a:ea typeface="Calibri" panose="020F0502020204030204" pitchFamily="34" charset="0"/>
              </a:rPr>
              <a:t>МСП: </a:t>
            </a:r>
          </a:p>
          <a:p>
            <a:r>
              <a:rPr lang="ru-RU" sz="1600" dirty="0">
                <a:latin typeface="Cambria" panose="02040503050406030204" pitchFamily="18" charset="0"/>
                <a:ea typeface="Calibri" panose="020F0502020204030204" pitchFamily="34" charset="0"/>
              </a:rPr>
              <a:t>вид экономической деятельности для </a:t>
            </a:r>
          </a:p>
          <a:p>
            <a:r>
              <a:rPr lang="ru-RU" sz="1600" dirty="0">
                <a:latin typeface="Cambria" panose="02040503050406030204" pitchFamily="18" charset="0"/>
                <a:ea typeface="Calibri" panose="020F0502020204030204" pitchFamily="34" charset="0"/>
              </a:rPr>
              <a:t>реализации </a:t>
            </a:r>
            <a:r>
              <a:rPr lang="ru-RU" sz="1600" dirty="0" err="1">
                <a:latin typeface="Cambria" panose="02040503050406030204" pitchFamily="18" charset="0"/>
                <a:ea typeface="Calibri" panose="020F0502020204030204" pitchFamily="34" charset="0"/>
              </a:rPr>
              <a:t>Субпроекта</a:t>
            </a:r>
            <a:r>
              <a:rPr lang="ru-RU" sz="1600" dirty="0">
                <a:latin typeface="Cambria" panose="02040503050406030204" pitchFamily="18" charset="0"/>
                <a:ea typeface="Calibri" panose="020F0502020204030204" pitchFamily="34" charset="0"/>
              </a:rPr>
              <a:t> относится к секциям А – </a:t>
            </a:r>
            <a:r>
              <a:rPr lang="en-US" sz="1600" dirty="0">
                <a:latin typeface="Cambria" panose="02040503050406030204" pitchFamily="18" charset="0"/>
                <a:ea typeface="Calibri" panose="020F0502020204030204" pitchFamily="34" charset="0"/>
              </a:rPr>
              <a:t>B</a:t>
            </a:r>
            <a:r>
              <a:rPr lang="ru-RU" sz="1600" dirty="0">
                <a:latin typeface="Cambria" panose="02040503050406030204" pitchFamily="18" charset="0"/>
                <a:ea typeface="Calibri" panose="020F0502020204030204" pitchFamily="34" charset="0"/>
              </a:rPr>
              <a:t>; </a:t>
            </a:r>
          </a:p>
          <a:p>
            <a:r>
              <a:rPr lang="ru-RU" sz="1600" dirty="0">
                <a:latin typeface="Cambria" panose="02040503050406030204" pitchFamily="18" charset="0"/>
                <a:ea typeface="Calibri" panose="020F0502020204030204" pitchFamily="34" charset="0"/>
              </a:rPr>
              <a:t>секции С (за исключением подклассов 11010, 11040, </a:t>
            </a:r>
          </a:p>
          <a:p>
            <a:r>
              <a:rPr lang="ru-RU" sz="1600" dirty="0">
                <a:latin typeface="Cambria" panose="02040503050406030204" pitchFamily="18" charset="0"/>
                <a:ea typeface="Calibri" panose="020F0502020204030204" pitchFamily="34" charset="0"/>
              </a:rPr>
              <a:t>25400, 30400, раздела 12); секциям </a:t>
            </a:r>
            <a:r>
              <a:rPr lang="en-US" sz="1600" dirty="0">
                <a:latin typeface="Cambria" panose="02040503050406030204" pitchFamily="18" charset="0"/>
                <a:ea typeface="Calibri" panose="020F0502020204030204" pitchFamily="34" charset="0"/>
              </a:rPr>
              <a:t>D</a:t>
            </a:r>
            <a:r>
              <a:rPr lang="ru-RU" sz="1600" dirty="0">
                <a:latin typeface="Cambria" panose="02040503050406030204" pitchFamily="18" charset="0"/>
                <a:ea typeface="Calibri" panose="020F0502020204030204" pitchFamily="34" charset="0"/>
              </a:rPr>
              <a:t> – </a:t>
            </a:r>
            <a:r>
              <a:rPr lang="en-US" sz="1600" dirty="0">
                <a:latin typeface="Cambria" panose="02040503050406030204" pitchFamily="18" charset="0"/>
                <a:ea typeface="Calibri" panose="020F0502020204030204" pitchFamily="34" charset="0"/>
              </a:rPr>
              <a:t>E</a:t>
            </a:r>
            <a:r>
              <a:rPr lang="ru-RU" sz="1600" dirty="0">
                <a:latin typeface="Cambria" panose="02040503050406030204" pitchFamily="18" charset="0"/>
                <a:ea typeface="Calibri" panose="020F0502020204030204" pitchFamily="34" charset="0"/>
              </a:rPr>
              <a:t> согласно ОКЭД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b="1" u="sng" dirty="0" smtClean="0">
                <a:solidFill>
                  <a:srgbClr val="FF0000"/>
                </a:solidFill>
                <a:latin typeface="Cambria" panose="02040503050406030204" pitchFamily="18" charset="0"/>
                <a:ea typeface="Calibri" panose="020F0502020204030204" pitchFamily="34" charset="0"/>
              </a:rPr>
              <a:t>Цель финансирования –</a:t>
            </a:r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  <a:ea typeface="Calibri" panose="020F0502020204030204" pitchFamily="34" charset="0"/>
              </a:rPr>
              <a:t>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FF0000"/>
                </a:solidFill>
                <a:latin typeface="Cambria" panose="02040503050406030204" pitchFamily="18" charset="0"/>
                <a:ea typeface="Calibri" panose="020F0502020204030204" pitchFamily="34" charset="0"/>
              </a:rPr>
              <a:t>Создание НИОК(Т)Р субъектом </a:t>
            </a:r>
            <a:r>
              <a:rPr lang="ru-RU" sz="1600" b="1" dirty="0">
                <a:solidFill>
                  <a:srgbClr val="FF0000"/>
                </a:solidFill>
                <a:latin typeface="Cambria" panose="02040503050406030204" pitchFamily="18" charset="0"/>
                <a:ea typeface="Calibri" panose="020F0502020204030204" pitchFamily="34" charset="0"/>
              </a:rPr>
              <a:t>МСП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latin typeface="Cambria" panose="02040503050406030204" pitchFamily="18" charset="0"/>
                <a:ea typeface="Calibri" panose="020F0502020204030204" pitchFamily="34" charset="0"/>
              </a:rPr>
              <a:t>Создание </a:t>
            </a:r>
            <a:r>
              <a:rPr lang="ru-RU" sz="1600" b="1" dirty="0" smtClean="0">
                <a:solidFill>
                  <a:srgbClr val="FF0000"/>
                </a:solidFill>
                <a:latin typeface="Cambria" panose="02040503050406030204" pitchFamily="18" charset="0"/>
                <a:ea typeface="Calibri" panose="020F0502020204030204" pitchFamily="34" charset="0"/>
              </a:rPr>
              <a:t>НИОК(Т)Р третьим </a:t>
            </a:r>
            <a:r>
              <a:rPr lang="ru-RU" sz="1600" b="1" dirty="0">
                <a:solidFill>
                  <a:srgbClr val="FF0000"/>
                </a:solidFill>
                <a:latin typeface="Cambria" panose="02040503050406030204" pitchFamily="18" charset="0"/>
                <a:ea typeface="Calibri" panose="020F0502020204030204" pitchFamily="34" charset="0"/>
              </a:rPr>
              <a:t>лицом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FF0000"/>
                </a:solidFill>
                <a:latin typeface="Cambria" panose="02040503050406030204" pitchFamily="18" charset="0"/>
                <a:ea typeface="Calibri" panose="020F0502020204030204" pitchFamily="34" charset="0"/>
              </a:rPr>
              <a:t>Покупка результатов </a:t>
            </a:r>
            <a:r>
              <a:rPr lang="ru-RU" sz="1600" b="1" dirty="0">
                <a:solidFill>
                  <a:srgbClr val="FF0000"/>
                </a:solidFill>
                <a:latin typeface="Cambria" panose="02040503050406030204" pitchFamily="18" charset="0"/>
                <a:ea typeface="Calibri" panose="020F0502020204030204" pitchFamily="34" charset="0"/>
              </a:rPr>
              <a:t>НТД</a:t>
            </a:r>
            <a:endParaRPr lang="ru-RU" sz="1600" b="1" dirty="0" smtClean="0">
              <a:solidFill>
                <a:srgbClr val="FF0000"/>
              </a:solidFill>
              <a:latin typeface="Cambria" panose="020405030504060302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b="1" dirty="0" smtClean="0">
                <a:latin typeface="Cambria" panose="02040503050406030204" pitchFamily="18" charset="0"/>
                <a:ea typeface="Calibri" panose="020F0502020204030204" pitchFamily="34" charset="0"/>
              </a:rPr>
              <a:t>Обязательно: ПРИЕМКА + ВНЕДРЕНИЕ в собственное производство</a:t>
            </a:r>
            <a:endParaRPr lang="ru-RU" sz="1400" b="1" dirty="0">
              <a:latin typeface="Cambria" panose="020405030504060302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Cambria" panose="02040503050406030204" pitchFamily="18" charset="0"/>
                <a:ea typeface="Calibri" panose="020F0502020204030204" pitchFamily="34" charset="0"/>
              </a:rPr>
              <a:t>Дополнительные условия</a:t>
            </a:r>
            <a:r>
              <a:rPr lang="ru-RU" sz="1400" dirty="0" smtClean="0">
                <a:latin typeface="Cambria" panose="02040503050406030204" pitchFamily="18" charset="0"/>
                <a:ea typeface="Calibri" panose="020F0502020204030204" pitchFamily="34" charset="0"/>
              </a:rPr>
              <a:t>: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latin typeface="Cambria" panose="02040503050406030204" pitchFamily="18" charset="0"/>
                <a:ea typeface="Calibri" panose="020F0502020204030204" pitchFamily="34" charset="0"/>
              </a:rPr>
              <a:t>заключение </a:t>
            </a:r>
            <a:r>
              <a:rPr lang="ru-RU" sz="1400" dirty="0">
                <a:latin typeface="Cambria" panose="02040503050406030204" pitchFamily="18" charset="0"/>
                <a:ea typeface="Calibri" panose="020F0502020204030204" pitchFamily="34" charset="0"/>
              </a:rPr>
              <a:t>экспертизы</a:t>
            </a:r>
            <a:r>
              <a:rPr lang="ru-RU" sz="1400" dirty="0" smtClean="0">
                <a:latin typeface="Cambria" panose="02040503050406030204" pitchFamily="18" charset="0"/>
                <a:ea typeface="Calibri" panose="020F0502020204030204" pitchFamily="34" charset="0"/>
              </a:rPr>
              <a:t>;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latin typeface="Cambria" panose="02040503050406030204" pitchFamily="18" charset="0"/>
                <a:ea typeface="Calibri" panose="020F0502020204030204" pitchFamily="34" charset="0"/>
              </a:rPr>
              <a:t>показатели </a:t>
            </a:r>
            <a:r>
              <a:rPr lang="ru-RU" sz="1400" dirty="0">
                <a:latin typeface="Cambria" panose="02040503050406030204" pitchFamily="18" charset="0"/>
                <a:ea typeface="Calibri" panose="020F0502020204030204" pitchFamily="34" charset="0"/>
              </a:rPr>
              <a:t>коммерциализации* </a:t>
            </a:r>
            <a:r>
              <a:rPr lang="ru-RU" sz="1400" dirty="0" smtClean="0">
                <a:latin typeface="Cambria" panose="02040503050406030204" pitchFamily="18" charset="0"/>
                <a:ea typeface="Calibri" panose="020F0502020204030204" pitchFamily="34" charset="0"/>
              </a:rPr>
              <a:t>результатов НТД </a:t>
            </a:r>
            <a:r>
              <a:rPr lang="ru-RU" sz="1400" dirty="0">
                <a:latin typeface="Cambria" panose="02040503050406030204" pitchFamily="18" charset="0"/>
                <a:ea typeface="Calibri" panose="020F0502020204030204" pitchFamily="34" charset="0"/>
              </a:rPr>
              <a:t>должны указываться в бизнес-плане;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Cambria" panose="02040503050406030204" pitchFamily="18" charset="0"/>
                <a:ea typeface="Calibri" panose="020F0502020204030204" pitchFamily="34" charset="0"/>
              </a:rPr>
              <a:t>подтверждение приемки НИОК(Т)Р;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Cambria" panose="02040503050406030204" pitchFamily="18" charset="0"/>
                <a:ea typeface="Calibri" panose="020F0502020204030204" pitchFamily="34" charset="0"/>
              </a:rPr>
              <a:t>подтверждение внедрения результатов НТД.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i="1" dirty="0">
                <a:latin typeface="Cambria" panose="02040503050406030204" pitchFamily="18" charset="0"/>
                <a:ea typeface="Calibri" panose="020F0502020204030204" pitchFamily="34" charset="0"/>
              </a:rPr>
              <a:t>*Под коммерциализацией результатов </a:t>
            </a:r>
            <a:r>
              <a:rPr lang="ru-RU" sz="1200" i="1" dirty="0" smtClean="0">
                <a:latin typeface="Cambria" panose="02040503050406030204" pitchFamily="18" charset="0"/>
                <a:ea typeface="Calibri" panose="020F0502020204030204" pitchFamily="34" charset="0"/>
              </a:rPr>
              <a:t>НТД понимается </a:t>
            </a:r>
            <a:r>
              <a:rPr lang="ru-RU" sz="1200" i="1" dirty="0">
                <a:latin typeface="Cambria" panose="02040503050406030204" pitchFamily="18" charset="0"/>
                <a:ea typeface="Calibri" panose="020F0502020204030204" pitchFamily="34" charset="0"/>
              </a:rPr>
              <a:t>введение в гражданский оборот </a:t>
            </a:r>
            <a:r>
              <a:rPr lang="ru-RU" sz="1200" i="1" dirty="0" smtClean="0">
                <a:latin typeface="Cambria" panose="02040503050406030204" pitchFamily="18" charset="0"/>
                <a:ea typeface="Calibri" panose="020F0502020204030204" pitchFamily="34" charset="0"/>
              </a:rPr>
              <a:t>и (</a:t>
            </a:r>
            <a:r>
              <a:rPr lang="ru-RU" sz="1200" i="1" dirty="0">
                <a:latin typeface="Cambria" panose="02040503050406030204" pitchFamily="18" charset="0"/>
                <a:ea typeface="Calibri" panose="020F0502020204030204" pitchFamily="34" charset="0"/>
              </a:rPr>
              <a:t>или) использование для собственных </a:t>
            </a:r>
            <a:r>
              <a:rPr lang="ru-RU" sz="1200" i="1" dirty="0" smtClean="0">
                <a:latin typeface="Cambria" panose="02040503050406030204" pitchFamily="18" charset="0"/>
                <a:ea typeface="Calibri" panose="020F0502020204030204" pitchFamily="34" charset="0"/>
              </a:rPr>
              <a:t>нужд результатов </a:t>
            </a:r>
            <a:r>
              <a:rPr lang="ru-RU" sz="1200" i="1" dirty="0">
                <a:latin typeface="Cambria" panose="02040503050406030204" pitchFamily="18" charset="0"/>
                <a:ea typeface="Calibri" panose="020F0502020204030204" pitchFamily="34" charset="0"/>
              </a:rPr>
              <a:t>НТД или товаров, создаваемых </a:t>
            </a:r>
            <a:r>
              <a:rPr lang="ru-RU" sz="1200" i="1" dirty="0" smtClean="0">
                <a:latin typeface="Cambria" panose="02040503050406030204" pitchFamily="18" charset="0"/>
                <a:ea typeface="Calibri" panose="020F0502020204030204" pitchFamily="34" charset="0"/>
              </a:rPr>
              <a:t>с применением </a:t>
            </a:r>
            <a:r>
              <a:rPr lang="ru-RU" sz="1200" i="1" dirty="0">
                <a:latin typeface="Cambria" panose="02040503050406030204" pitchFamily="18" charset="0"/>
                <a:ea typeface="Calibri" panose="020F0502020204030204" pitchFamily="34" charset="0"/>
              </a:rPr>
              <a:t>данных результатов</a:t>
            </a:r>
            <a:r>
              <a:rPr lang="ru-RU" sz="1200" i="1" dirty="0" smtClean="0">
                <a:latin typeface="Cambria" panose="02040503050406030204" pitchFamily="18" charset="0"/>
                <a:ea typeface="Calibri" panose="020F0502020204030204" pitchFamily="34" charset="0"/>
              </a:rPr>
              <a:t>, обеспечивающих </a:t>
            </a:r>
            <a:r>
              <a:rPr lang="ru-RU" sz="1200" i="1" dirty="0">
                <a:latin typeface="Cambria" panose="02040503050406030204" pitchFamily="18" charset="0"/>
                <a:ea typeface="Calibri" panose="020F0502020204030204" pitchFamily="34" charset="0"/>
              </a:rPr>
              <a:t>достижение </a:t>
            </a:r>
            <a:r>
              <a:rPr lang="ru-RU" sz="1200" i="1" dirty="0" smtClean="0">
                <a:latin typeface="Cambria" panose="02040503050406030204" pitchFamily="18" charset="0"/>
                <a:ea typeface="Calibri" panose="020F0502020204030204" pitchFamily="34" charset="0"/>
              </a:rPr>
              <a:t>экономического эффекта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Процентная ставка – 6,25</a:t>
            </a:r>
            <a:r>
              <a:rPr lang="ru-RU" b="1" dirty="0">
                <a:solidFill>
                  <a:srgbClr val="FF0000"/>
                </a:solidFill>
                <a:latin typeface="Cambria" panose="02040503050406030204" pitchFamily="18" charset="0"/>
              </a:rPr>
              <a:t>% </a:t>
            </a:r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годовых </a:t>
            </a:r>
            <a:r>
              <a:rPr lang="ru-RU" sz="1500" b="1" i="1" dirty="0">
                <a:latin typeface="Cambria" panose="02040503050406030204" pitchFamily="18" charset="0"/>
              </a:rPr>
              <a:t>(переменная, зависит от ставки рефинансирования</a:t>
            </a:r>
            <a:r>
              <a:rPr lang="ru-RU" sz="1500" b="1" i="1" dirty="0" smtClean="0">
                <a:latin typeface="Cambria" panose="02040503050406030204" pitchFamily="18" charset="0"/>
              </a:rPr>
              <a:t>)</a:t>
            </a:r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944" y="1612283"/>
            <a:ext cx="4770694" cy="316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91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КОНТАКТЫ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Начальник ЦБУ №530 в г. Дзержинске 8 01716 7 71 00</a:t>
            </a:r>
          </a:p>
          <a:p>
            <a:r>
              <a:rPr lang="ru-RU" dirty="0" smtClean="0"/>
              <a:t>Швиц Наталья </a:t>
            </a:r>
            <a:r>
              <a:rPr lang="ru-RU" dirty="0" err="1" smtClean="0"/>
              <a:t>Викентьевна</a:t>
            </a:r>
            <a:r>
              <a:rPr lang="ru-RU" dirty="0" smtClean="0"/>
              <a:t>                  8 029 1232934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Заместитель начальника ЦБУ-начальник</a:t>
            </a:r>
          </a:p>
          <a:p>
            <a:r>
              <a:rPr lang="ru-RU" dirty="0" smtClean="0"/>
              <a:t>отдела корпоративного бизнеса          8 01716 7 71 04</a:t>
            </a:r>
          </a:p>
          <a:p>
            <a:r>
              <a:rPr lang="ru-RU" dirty="0" smtClean="0"/>
              <a:t>Уварова  Анастасия Игоревна              8 029 5608294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0884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Белагропромбанк в цифрах</a:t>
            </a:r>
            <a:endParaRPr lang="ru-RU" dirty="0"/>
          </a:p>
        </p:txBody>
      </p:sp>
      <p:sp>
        <p:nvSpPr>
          <p:cNvPr id="6" name="Google Shape;68;p14"/>
          <p:cNvSpPr txBox="1">
            <a:spLocks/>
          </p:cNvSpPr>
          <p:nvPr/>
        </p:nvSpPr>
        <p:spPr>
          <a:xfrm>
            <a:off x="8095071" y="1628775"/>
            <a:ext cx="3736567" cy="3361652"/>
          </a:xfrm>
          <a:prstGeom prst="rect">
            <a:avLst/>
          </a:prstGeom>
        </p:spPr>
        <p:txBody>
          <a:bodyPr spcFirstLastPara="1" lIns="0" tIns="0" rIns="0" bIns="0"/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lang="ru-RU" sz="1400" b="0" kern="12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Bef>
                <a:spcPts val="1333"/>
              </a:spcBef>
              <a:spcAft>
                <a:spcPts val="1333"/>
              </a:spcAft>
              <a:buClr>
                <a:prstClr val="black"/>
              </a:buClr>
              <a:buSzPts val="1100"/>
              <a:defRPr/>
            </a:pPr>
            <a:r>
              <a:rPr lang="en-US" sz="2200" b="1" dirty="0" smtClean="0">
                <a:solidFill>
                  <a:srgbClr val="F15A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 2</a:t>
            </a:r>
            <a:r>
              <a:rPr lang="ru-RU" sz="2200" b="1" dirty="0" smtClean="0">
                <a:solidFill>
                  <a:srgbClr val="F15A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solidFill>
                  <a:srgbClr val="F15A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 </a:t>
            </a:r>
            <a:r>
              <a:rPr lang="ru-RU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платежных карточек </a:t>
            </a:r>
            <a:r>
              <a:rPr lang="ru-RU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обращении</a:t>
            </a:r>
            <a:endParaRPr lang="ru-RU" sz="1600" b="1" dirty="0">
              <a:solidFill>
                <a:prstClr val="black">
                  <a:lumMod val="85000"/>
                  <a:lumOff val="1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>
              <a:spcBef>
                <a:spcPts val="1333"/>
              </a:spcBef>
              <a:spcAft>
                <a:spcPts val="1333"/>
              </a:spcAft>
              <a:buClr>
                <a:prstClr val="black"/>
              </a:buClr>
              <a:buSzPts val="1100"/>
              <a:defRPr/>
            </a:pPr>
            <a:r>
              <a:rPr lang="ru-RU" sz="2200" b="1" dirty="0" smtClean="0">
                <a:solidFill>
                  <a:srgbClr val="F15A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570+</a:t>
            </a:r>
            <a:r>
              <a:rPr lang="ru-RU" sz="2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банкоматов по всей стране</a:t>
            </a:r>
            <a:endParaRPr lang="ru-RU" sz="1600" b="1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>
              <a:spcBef>
                <a:spcPts val="1333"/>
              </a:spcBef>
              <a:spcAft>
                <a:spcPts val="1333"/>
              </a:spcAft>
              <a:buClr>
                <a:prstClr val="black"/>
              </a:buClr>
              <a:buSzPts val="1100"/>
              <a:defRPr/>
            </a:pPr>
            <a:r>
              <a:rPr lang="ru-RU" sz="2200" b="1" dirty="0" smtClean="0">
                <a:solidFill>
                  <a:srgbClr val="F15A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автоматических депозитных машин</a:t>
            </a:r>
          </a:p>
          <a:p>
            <a:pPr defTabSz="914400">
              <a:spcBef>
                <a:spcPts val="1333"/>
              </a:spcBef>
              <a:spcAft>
                <a:spcPts val="0"/>
              </a:spcAft>
              <a:buClr>
                <a:prstClr val="black"/>
              </a:buClr>
              <a:buSzPts val="1100"/>
              <a:defRPr/>
            </a:pPr>
            <a:r>
              <a:rPr lang="ru-RU" sz="2200" b="1" dirty="0" smtClean="0">
                <a:solidFill>
                  <a:srgbClr val="F15A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35 000+ </a:t>
            </a:r>
            <a:r>
              <a:rPr lang="ru-RU" sz="16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терминалов</a:t>
            </a:r>
            <a:r>
              <a:rPr lang="ru-RU" sz="1600" b="1" dirty="0" smtClean="0">
                <a:solidFill>
                  <a:srgbClr val="54545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организаций торговли и сервиса</a:t>
            </a:r>
          </a:p>
          <a:p>
            <a:pPr defTabSz="914400">
              <a:spcBef>
                <a:spcPts val="1333"/>
              </a:spcBef>
              <a:spcAft>
                <a:spcPts val="1333"/>
              </a:spcAft>
              <a:buClr>
                <a:prstClr val="black"/>
              </a:buClr>
              <a:buSzPts val="1100"/>
              <a:defRPr/>
            </a:pPr>
            <a:r>
              <a:rPr lang="ru-RU" sz="1600" dirty="0" smtClean="0">
                <a:solidFill>
                  <a:srgbClr val="54545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solidFill>
                <a:srgbClr val="54545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63" y="2075158"/>
            <a:ext cx="3547013" cy="1974852"/>
          </a:xfrm>
          <a:prstGeom prst="rect">
            <a:avLst/>
          </a:prstGeom>
        </p:spPr>
      </p:pic>
      <p:sp>
        <p:nvSpPr>
          <p:cNvPr id="10" name="Google Shape;69;p14"/>
          <p:cNvSpPr txBox="1">
            <a:spLocks/>
          </p:cNvSpPr>
          <p:nvPr/>
        </p:nvSpPr>
        <p:spPr>
          <a:xfrm>
            <a:off x="4254465" y="1737457"/>
            <a:ext cx="3683069" cy="3239019"/>
          </a:xfrm>
          <a:prstGeom prst="rect">
            <a:avLst/>
          </a:prstGeom>
        </p:spPr>
        <p:txBody>
          <a:bodyPr spcFirstLastPara="1" lIns="0" tIns="0" rIns="0" bIns="0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dk1"/>
              </a:buClr>
              <a:buSzPts val="1100"/>
              <a:defRPr/>
            </a:pPr>
            <a:r>
              <a:rPr lang="ru-RU" sz="2200" b="1" dirty="0" smtClean="0">
                <a:solidFill>
                  <a:srgbClr val="F15A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250 + </a:t>
            </a:r>
            <a:r>
              <a:rPr lang="ru-RU" sz="1600" b="1" dirty="0">
                <a:solidFill>
                  <a:srgbClr val="E962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точек обслуживания клиентов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РБ</a:t>
            </a:r>
          </a:p>
          <a:p>
            <a:pPr>
              <a:buClr>
                <a:schemeClr val="dk1"/>
              </a:buClr>
              <a:buSzPts val="1100"/>
              <a:defRPr/>
            </a:pPr>
            <a:endParaRPr lang="ru-RU" sz="1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333"/>
              </a:spcBef>
              <a:spcAft>
                <a:spcPts val="1333"/>
              </a:spcAft>
              <a:buClr>
                <a:schemeClr val="dk1"/>
              </a:buClr>
              <a:buSzPts val="1100"/>
              <a:defRPr/>
            </a:pPr>
            <a:r>
              <a:rPr lang="ru-RU" sz="2200" b="1" dirty="0" smtClean="0">
                <a:solidFill>
                  <a:srgbClr val="F15A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46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центров притяжения</a:t>
            </a:r>
            <a:endParaRPr lang="ru-RU" sz="1000" b="1" dirty="0" smtClean="0">
              <a:solidFill>
                <a:srgbClr val="FF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333"/>
              </a:spcBef>
              <a:spcAft>
                <a:spcPts val="1333"/>
              </a:spcAft>
              <a:buClr>
                <a:schemeClr val="dk1"/>
              </a:buClr>
              <a:buSzPts val="1100"/>
              <a:defRPr/>
            </a:pPr>
            <a:r>
              <a:rPr lang="ru-RU" sz="2200" b="1" dirty="0" smtClean="0">
                <a:solidFill>
                  <a:srgbClr val="F15A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1,7 млн. +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частных клиентов </a:t>
            </a:r>
            <a:endParaRPr lang="ru-RU" sz="1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333"/>
              </a:spcBef>
              <a:spcAft>
                <a:spcPts val="1333"/>
              </a:spcAft>
              <a:buClr>
                <a:schemeClr val="dk1"/>
              </a:buClr>
              <a:buSzPts val="1100"/>
              <a:defRPr/>
            </a:pPr>
            <a:r>
              <a:rPr lang="ru-RU" sz="2200" b="1" dirty="0" smtClean="0">
                <a:solidFill>
                  <a:srgbClr val="F15A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37 000 + </a:t>
            </a:r>
            <a:r>
              <a:rPr lang="ru-RU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корпоративных клиентов</a:t>
            </a:r>
          </a:p>
          <a:p>
            <a:pPr>
              <a:buClr>
                <a:schemeClr val="dk1"/>
              </a:buClr>
              <a:buSzPts val="1100"/>
              <a:defRPr/>
            </a:pPr>
            <a:endParaRPr lang="ru-RU" sz="1600" dirty="0" smtClean="0">
              <a:latin typeface="Cambria" pitchFamily="18" charset="0"/>
            </a:endParaRPr>
          </a:p>
          <a:p>
            <a:pPr>
              <a:buClr>
                <a:schemeClr val="dk1"/>
              </a:buClr>
              <a:buSzPts val="1100"/>
              <a:defRPr/>
            </a:pPr>
            <a:endParaRPr lang="ru-RU" sz="1600" dirty="0" smtClean="0">
              <a:latin typeface="Cambria" pitchFamily="18" charset="0"/>
            </a:endParaRPr>
          </a:p>
          <a:p>
            <a:pPr>
              <a:buClr>
                <a:schemeClr val="dk1"/>
              </a:buClr>
              <a:buSzPts val="1100"/>
              <a:defRPr/>
            </a:pPr>
            <a:endParaRPr lang="ru-RU" sz="1600" dirty="0" smtClean="0">
              <a:latin typeface="Cambria" pitchFamily="18" charset="0"/>
            </a:endParaRPr>
          </a:p>
          <a:p>
            <a:pPr>
              <a:buClr>
                <a:schemeClr val="dk1"/>
              </a:buClr>
              <a:buSzPts val="1100"/>
              <a:defRPr/>
            </a:pPr>
            <a:endParaRPr lang="ru-RU" sz="1600" dirty="0">
              <a:latin typeface="Cambria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9345" y="2584216"/>
            <a:ext cx="951766" cy="427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6526225" y="4714866"/>
            <a:ext cx="242637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333"/>
              </a:spcBef>
              <a:spcAft>
                <a:spcPts val="1333"/>
              </a:spcAft>
              <a:buClr>
                <a:schemeClr val="dk1"/>
              </a:buClr>
              <a:buSzPts val="1100"/>
              <a:defRPr/>
            </a:pPr>
            <a:r>
              <a:rPr lang="ru-RU" sz="2200" b="1" dirty="0">
                <a:solidFill>
                  <a:srgbClr val="F15A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5 000 +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сотрудников</a:t>
            </a:r>
          </a:p>
        </p:txBody>
      </p:sp>
    </p:spTree>
    <p:extLst>
      <p:ext uri="{BB962C8B-B14F-4D97-AF65-F5344CB8AC3E}">
        <p14:creationId xmlns:p14="http://schemas.microsoft.com/office/powerpoint/2010/main" val="1300009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Критерии классификации Субъектов МСП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Постановление №459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671848" cy="3684587"/>
          </a:xfrm>
        </p:spPr>
        <p:txBody>
          <a:bodyPr/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Малые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организации –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 до 100 человек  включительно 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(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годовая выручка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500 000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БВ)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Средние организации- до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250 чел.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включительно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(годовая выручка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Cambria" panose="02040503050406030204" pitchFamily="18" charset="0"/>
              </a:rPr>
              <a:t>2 000 000 БВ)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Не предоставляется ИП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Банк Развития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11636" y="2505075"/>
            <a:ext cx="4843752" cy="3684588"/>
          </a:xfrm>
        </p:spPr>
        <p:txBody>
          <a:bodyPr/>
          <a:lstStyle/>
          <a:p>
            <a:r>
              <a:rPr lang="ru-RU" b="1" kern="0" dirty="0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  <a:sym typeface="Arial"/>
              </a:rPr>
              <a:t>   Численность  до </a:t>
            </a:r>
            <a:r>
              <a:rPr lang="ru-RU" b="1" kern="0" dirty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  <a:sym typeface="Arial"/>
              </a:rPr>
              <a:t>250 </a:t>
            </a:r>
            <a:r>
              <a:rPr lang="ru-RU" b="1" kern="0" dirty="0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  <a:sym typeface="Arial"/>
              </a:rPr>
              <a:t>  человек включительно</a:t>
            </a:r>
          </a:p>
          <a:p>
            <a:endParaRPr lang="ru-RU" b="1" kern="0" dirty="0">
              <a:solidFill>
                <a:srgbClr val="002060"/>
              </a:solidFill>
              <a:latin typeface="Cambria" pitchFamily="18" charset="0"/>
              <a:cs typeface="Times New Roman" pitchFamily="18" charset="0"/>
              <a:sym typeface="Arial"/>
            </a:endParaRPr>
          </a:p>
          <a:p>
            <a:pPr algn="ctr" defTabSz="1219170">
              <a:buClr>
                <a:srgbClr val="000000"/>
              </a:buClr>
            </a:pPr>
            <a:r>
              <a:rPr lang="ru-RU" b="1" kern="0" dirty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  <a:sym typeface="Arial"/>
              </a:rPr>
              <a:t>Годовая выручка – до 35 млн. руб. </a:t>
            </a:r>
          </a:p>
          <a:p>
            <a:pPr algn="ctr" defTabSz="1219170">
              <a:buClr>
                <a:srgbClr val="000000"/>
              </a:buClr>
            </a:pPr>
            <a:r>
              <a:rPr lang="ru-RU" b="1" kern="0" dirty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  <a:sym typeface="Arial"/>
              </a:rPr>
              <a:t>(без учета НДС)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1627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320" y="173887"/>
            <a:ext cx="11679382" cy="427004"/>
          </a:xfrm>
        </p:spPr>
        <p:txBody>
          <a:bodyPr/>
          <a:lstStyle/>
          <a:p>
            <a:r>
              <a:rPr lang="ru-RU" dirty="0"/>
              <a:t>Критерии отбора Субъекта МСП </a:t>
            </a:r>
            <a:endParaRPr lang="en-US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4294967295"/>
          </p:nvPr>
        </p:nvSpPr>
        <p:spPr/>
        <p:txBody>
          <a:bodyPr/>
          <a:lstStyle/>
          <a:p>
            <a:endParaRPr lang="ru-RU" dirty="0"/>
          </a:p>
          <a:p>
            <a:endParaRPr lang="en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40506" y="668206"/>
            <a:ext cx="10466936" cy="86409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r>
              <a:rPr lang="ru-RU" sz="2500" b="1" kern="0" dirty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  <a:sym typeface="Arial"/>
              </a:rPr>
              <a:t>Резидент Республики Беларусь, осуществляющий деятельность на ее территории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40504" y="3489758"/>
            <a:ext cx="10466937" cy="86409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r>
              <a:rPr lang="ru-RU" sz="2500" b="1" kern="0" dirty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  <a:sym typeface="Arial"/>
              </a:rPr>
              <a:t>Является независимым </a:t>
            </a:r>
          </a:p>
          <a:p>
            <a:pPr algn="ctr" defTabSz="1219170">
              <a:buClr>
                <a:srgbClr val="000000"/>
              </a:buClr>
            </a:pPr>
            <a:r>
              <a:rPr lang="ru-RU" sz="1600" b="1" i="1" kern="0" dirty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  <a:sym typeface="Arial"/>
              </a:rPr>
              <a:t>(доля собственности организаций с численностью более 250 чел. </a:t>
            </a:r>
          </a:p>
          <a:p>
            <a:pPr algn="ctr" defTabSz="1219170">
              <a:buClr>
                <a:srgbClr val="000000"/>
              </a:buClr>
            </a:pPr>
            <a:r>
              <a:rPr lang="ru-RU" sz="1600" b="1" i="1" kern="0" dirty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  <a:sym typeface="Arial"/>
              </a:rPr>
              <a:t>либо выручкой более 35 млн. руб. </a:t>
            </a:r>
            <a:r>
              <a:rPr lang="ru-RU" sz="1600" b="1" i="1" kern="0" dirty="0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  <a:sym typeface="Arial"/>
              </a:rPr>
              <a:t>превышает </a:t>
            </a:r>
            <a:r>
              <a:rPr lang="ru-RU" sz="1600" b="1" i="1" kern="0" dirty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  <a:sym typeface="Arial"/>
              </a:rPr>
              <a:t>25</a:t>
            </a:r>
            <a:r>
              <a:rPr lang="ru-RU" sz="1600" b="1" i="1" kern="0" dirty="0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  <a:sym typeface="Arial"/>
              </a:rPr>
              <a:t>% в уставном фонде)</a:t>
            </a:r>
            <a:endParaRPr lang="ru-RU" sz="1600" b="1" i="1" kern="0" dirty="0">
              <a:solidFill>
                <a:srgbClr val="002060"/>
              </a:solidFill>
              <a:latin typeface="Cambria" pitchFamily="18" charset="0"/>
              <a:cs typeface="Times New Roman" pitchFamily="18" charset="0"/>
              <a:sym typeface="Arial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47899" y="2531671"/>
            <a:ext cx="10466936" cy="86409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r>
              <a:rPr lang="ru-RU" sz="2500" b="1" kern="0" dirty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  <a:sym typeface="Arial"/>
              </a:rPr>
              <a:t>Отсутствие просроченной задолженности</a:t>
            </a:r>
            <a:r>
              <a:rPr lang="en-US" sz="2500" b="1" kern="0" dirty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  <a:sym typeface="Arial"/>
              </a:rPr>
              <a:t> </a:t>
            </a:r>
            <a:endParaRPr lang="ru-RU" sz="2500" b="1" kern="0" dirty="0">
              <a:solidFill>
                <a:srgbClr val="002060"/>
              </a:solidFill>
              <a:latin typeface="Cambria" pitchFamily="18" charset="0"/>
              <a:cs typeface="Times New Roman" pitchFamily="18" charset="0"/>
              <a:sym typeface="Arial"/>
            </a:endParaRPr>
          </a:p>
          <a:p>
            <a:pPr algn="ctr" defTabSz="1219170">
              <a:buClr>
                <a:srgbClr val="000000"/>
              </a:buClr>
            </a:pPr>
            <a:r>
              <a:rPr lang="en-US" sz="1600" b="1" i="1" kern="0" dirty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  <a:sym typeface="Arial"/>
              </a:rPr>
              <a:t>(</a:t>
            </a:r>
            <a:r>
              <a:rPr lang="ru-RU" sz="1600" b="1" i="1" kern="0" dirty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  <a:sym typeface="Arial"/>
              </a:rPr>
              <a:t>перед банками, Банком </a:t>
            </a:r>
            <a:r>
              <a:rPr lang="ru-RU" sz="1600" b="1" i="1" kern="0" dirty="0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  <a:sym typeface="Arial"/>
              </a:rPr>
              <a:t>развития</a:t>
            </a:r>
            <a:r>
              <a:rPr lang="en-US" sz="1600" b="1" i="1" kern="0" dirty="0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  <a:sym typeface="Arial"/>
              </a:rPr>
              <a:t>, </a:t>
            </a:r>
            <a:r>
              <a:rPr lang="ru-RU" sz="1600" b="1" i="1" kern="0" dirty="0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  <a:sym typeface="Arial"/>
              </a:rPr>
              <a:t>платежам в бюджет и ФСЗН на 1 число месяца)  </a:t>
            </a:r>
            <a:endParaRPr lang="ru-RU" sz="1600" b="1" i="1" kern="0" dirty="0">
              <a:solidFill>
                <a:srgbClr val="002060"/>
              </a:solidFill>
              <a:latin typeface="Cambria" pitchFamily="18" charset="0"/>
              <a:cs typeface="Times New Roman" pitchFamily="18" charset="0"/>
              <a:sym typeface="Arial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40505" y="1599617"/>
            <a:ext cx="10466937" cy="86409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r>
              <a:rPr lang="ru-RU" sz="2500" b="1" kern="0" dirty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  <a:sym typeface="Arial"/>
              </a:rPr>
              <a:t>Доля собственности нерезидента </a:t>
            </a:r>
            <a:r>
              <a:rPr lang="ru-RU" sz="2500" b="1" kern="0" dirty="0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  <a:sym typeface="Arial"/>
              </a:rPr>
              <a:t>не </a:t>
            </a:r>
            <a:r>
              <a:rPr lang="ru-RU" sz="2500" b="1" kern="0" dirty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  <a:sym typeface="Arial"/>
              </a:rPr>
              <a:t>более 49%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40504" y="5417564"/>
            <a:ext cx="10459543" cy="86409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6"/>
              </a:buClr>
            </a:pPr>
            <a:r>
              <a:rPr lang="ru-RU" sz="2500" b="1" kern="0" dirty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Не находится в процессе реорганизации, ликвидации, </a:t>
            </a:r>
            <a:r>
              <a:rPr lang="ru-RU" sz="2500" b="1" kern="0" dirty="0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банкротств</a:t>
            </a:r>
            <a:r>
              <a:rPr lang="ru-RU" sz="2500" b="1" kern="0" dirty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47899" y="4447846"/>
            <a:ext cx="10466937" cy="86409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r>
              <a:rPr lang="ru-RU" sz="1600" b="1" i="1" kern="0" dirty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  <a:sym typeface="Arial"/>
              </a:rPr>
              <a:t>Срок непрерывного осуществления хозяйственной деятельности с даты гос. регистрации – </a:t>
            </a:r>
            <a:endParaRPr lang="ru-RU" sz="1600" b="1" i="1" kern="0" dirty="0" smtClean="0">
              <a:solidFill>
                <a:srgbClr val="002060"/>
              </a:solidFill>
              <a:latin typeface="Cambria" pitchFamily="18" charset="0"/>
              <a:cs typeface="Times New Roman" pitchFamily="18" charset="0"/>
              <a:sym typeface="Arial"/>
            </a:endParaRPr>
          </a:p>
          <a:p>
            <a:pPr algn="ctr" defTabSz="1219170">
              <a:buClr>
                <a:srgbClr val="000000"/>
              </a:buClr>
            </a:pPr>
            <a:r>
              <a:rPr lang="ru-RU" sz="2500" b="1" kern="0" dirty="0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  <a:sym typeface="Arial"/>
              </a:rPr>
              <a:t>не </a:t>
            </a:r>
            <a:r>
              <a:rPr lang="ru-RU" sz="2500" b="1" kern="0" dirty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  <a:sym typeface="Arial"/>
              </a:rPr>
              <a:t>менее 12 полных календарных </a:t>
            </a:r>
            <a:r>
              <a:rPr lang="ru-RU" sz="2500" b="1" kern="0" dirty="0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  <a:sym typeface="Arial"/>
              </a:rPr>
              <a:t>месяцев</a:t>
            </a:r>
            <a:endParaRPr lang="ru-RU" sz="2500" b="1" kern="0" dirty="0">
              <a:solidFill>
                <a:srgbClr val="002060"/>
              </a:solidFill>
              <a:latin typeface="Cambria" pitchFamily="18" charset="0"/>
              <a:cs typeface="Times New Roman" pitchFamily="18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42311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363" y="146050"/>
            <a:ext cx="11471275" cy="759883"/>
          </a:xfrm>
        </p:spPr>
        <p:txBody>
          <a:bodyPr/>
          <a:lstStyle/>
          <a:p>
            <a:r>
              <a:rPr lang="ru-RU" sz="3200" dirty="0" smtClean="0">
                <a:latin typeface="Neo Sans Pro Light"/>
              </a:rPr>
              <a:t>Финансирование в рамках Постановления№ 459 </a:t>
            </a:r>
            <a:r>
              <a:rPr lang="en-US" sz="3200" dirty="0" smtClean="0">
                <a:latin typeface="Neo Sans Pro Light"/>
              </a:rPr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60363" y="1034473"/>
            <a:ext cx="8322083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ru-RU" dirty="0">
                <a:latin typeface="Cambria" panose="02040503050406030204" pitchFamily="18" charset="0"/>
              </a:rPr>
              <a:t>Валюта кредита – </a:t>
            </a:r>
            <a:r>
              <a:rPr lang="ru-RU" b="1" dirty="0">
                <a:latin typeface="Cambria" panose="02040503050406030204" pitchFamily="18" charset="0"/>
              </a:rPr>
              <a:t>белорусский рубль</a:t>
            </a:r>
          </a:p>
          <a:p>
            <a:pPr>
              <a:spcBef>
                <a:spcPts val="600"/>
              </a:spcBef>
            </a:pPr>
            <a:r>
              <a:rPr lang="ru-RU" dirty="0">
                <a:latin typeface="Cambria" panose="02040503050406030204" pitchFamily="18" charset="0"/>
              </a:rPr>
              <a:t>Срок кредита – </a:t>
            </a:r>
            <a:r>
              <a:rPr lang="ru-RU" b="1" dirty="0">
                <a:latin typeface="Cambria" panose="02040503050406030204" pitchFamily="18" charset="0"/>
              </a:rPr>
              <a:t>до </a:t>
            </a:r>
            <a:r>
              <a:rPr lang="ru-RU" b="1" dirty="0" smtClean="0">
                <a:latin typeface="Cambria" panose="02040503050406030204" pitchFamily="18" charset="0"/>
              </a:rPr>
              <a:t>7 лет</a:t>
            </a:r>
          </a:p>
          <a:p>
            <a:pPr>
              <a:spcBef>
                <a:spcPts val="600"/>
              </a:spcBef>
            </a:pPr>
            <a:r>
              <a:rPr lang="ru-RU" dirty="0" smtClean="0">
                <a:latin typeface="Cambria" panose="02040503050406030204" pitchFamily="18" charset="0"/>
              </a:rPr>
              <a:t>Цель </a:t>
            </a:r>
            <a:r>
              <a:rPr lang="ru-RU" dirty="0">
                <a:latin typeface="Cambria" panose="02040503050406030204" pitchFamily="18" charset="0"/>
              </a:rPr>
              <a:t>кредита – </a:t>
            </a:r>
            <a:r>
              <a:rPr lang="ru-RU" b="1" dirty="0">
                <a:latin typeface="Cambria" panose="02040503050406030204" pitchFamily="18" charset="0"/>
              </a:rPr>
              <a:t>на инвестиции и в текущую </a:t>
            </a:r>
            <a:r>
              <a:rPr lang="ru-RU" b="1" dirty="0" smtClean="0">
                <a:latin typeface="Cambria" panose="02040503050406030204" pitchFamily="18" charset="0"/>
              </a:rPr>
              <a:t>деятельность в рамках реализуемого инвестиционного проекта, бизнес-проекта на приобретение, возведение, реконструкция, модернизация, ремонт зданий, приобретение машин, оборудования, транспортных средств, специальных устройств, ПО.   </a:t>
            </a:r>
            <a:endParaRPr lang="ru-RU" b="1" dirty="0">
              <a:latin typeface="Cambria" panose="02040503050406030204" pitchFamily="18" charset="0"/>
            </a:endParaRPr>
          </a:p>
          <a:p>
            <a:pPr>
              <a:spcBef>
                <a:spcPts val="600"/>
              </a:spcBef>
            </a:pPr>
            <a:r>
              <a:rPr lang="ru-RU" dirty="0" smtClean="0">
                <a:latin typeface="Cambria" panose="02040503050406030204" pitchFamily="18" charset="0"/>
              </a:rPr>
              <a:t>Процентная </a:t>
            </a:r>
            <a:r>
              <a:rPr lang="ru-RU" dirty="0">
                <a:latin typeface="Cambria" panose="02040503050406030204" pitchFamily="18" charset="0"/>
              </a:rPr>
              <a:t>ставка </a:t>
            </a:r>
            <a:r>
              <a:rPr lang="ru-RU" dirty="0" smtClean="0">
                <a:latin typeface="Cambria" panose="02040503050406030204" pitchFamily="18" charset="0"/>
              </a:rPr>
              <a:t>–</a:t>
            </a:r>
            <a:r>
              <a:rPr lang="ru-RU" b="1" dirty="0" smtClean="0">
                <a:latin typeface="Cambria" panose="02040503050406030204" pitchFamily="18" charset="0"/>
              </a:rPr>
              <a:t>7,75</a:t>
            </a:r>
            <a:r>
              <a:rPr lang="ru-RU" dirty="0" smtClean="0">
                <a:latin typeface="Cambria" panose="02040503050406030204" pitchFamily="18" charset="0"/>
              </a:rPr>
              <a:t> </a:t>
            </a:r>
            <a:r>
              <a:rPr lang="ru-RU" b="1" dirty="0" smtClean="0">
                <a:latin typeface="Cambria" panose="02040503050406030204" pitchFamily="18" charset="0"/>
              </a:rPr>
              <a:t>% переменная, </a:t>
            </a:r>
            <a:r>
              <a:rPr lang="ru-RU" dirty="0">
                <a:latin typeface="Cambria" panose="02040503050406030204" pitchFamily="18" charset="0"/>
              </a:rPr>
              <a:t>привязана к </a:t>
            </a:r>
            <a:r>
              <a:rPr lang="ru-RU" dirty="0" smtClean="0">
                <a:latin typeface="Cambria" panose="02040503050406030204" pitchFamily="18" charset="0"/>
              </a:rPr>
              <a:t>ставке рефинансирования </a:t>
            </a:r>
          </a:p>
          <a:p>
            <a:pPr>
              <a:spcBef>
                <a:spcPts val="600"/>
              </a:spcBef>
            </a:pPr>
            <a:r>
              <a:rPr lang="ru-RU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Не финансиру</a:t>
            </a:r>
            <a:r>
              <a:rPr lang="ru-RU" sz="2000" b="1" dirty="0">
                <a:solidFill>
                  <a:srgbClr val="FF0000"/>
                </a:solidFill>
                <a:latin typeface="Cambria" panose="02040503050406030204" pitchFamily="18" charset="0"/>
              </a:rPr>
              <a:t>е</a:t>
            </a:r>
            <a:r>
              <a:rPr lang="ru-RU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тся</a:t>
            </a:r>
            <a:r>
              <a:rPr lang="ru-RU" sz="2000" b="1" dirty="0">
                <a:solidFill>
                  <a:srgbClr val="FF0000"/>
                </a:solidFill>
                <a:latin typeface="Cambria" panose="02040503050406030204" pitchFamily="18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Cambria" panose="02040503050406030204" pitchFamily="18" charset="0"/>
              </a:rPr>
              <a:t>Заработная плата и приравненные к ней платежи </a:t>
            </a:r>
            <a:endParaRPr lang="ru-RU" b="1" dirty="0">
              <a:latin typeface="Cambria" panose="0204050305040603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Cambria" panose="02040503050406030204" pitchFamily="18" charset="0"/>
              </a:rPr>
              <a:t>Финансирование затрат по объектам недвижимости для последующей сдачи в аренду (вид деятельности 682 раздела 68 секции </a:t>
            </a:r>
            <a:r>
              <a:rPr lang="en-US" b="1" dirty="0" smtClean="0">
                <a:latin typeface="Cambria" panose="02040503050406030204" pitchFamily="18" charset="0"/>
              </a:rPr>
              <a:t>L</a:t>
            </a:r>
            <a:r>
              <a:rPr lang="ru-RU" b="1" dirty="0" smtClean="0">
                <a:latin typeface="Cambria" panose="02040503050406030204" pitchFamily="18" charset="0"/>
              </a:rPr>
              <a:t> ОКЭД)</a:t>
            </a:r>
            <a:endParaRPr lang="ru-RU" b="1" dirty="0">
              <a:latin typeface="Cambria" panose="020405030504060302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Cambria" panose="02040503050406030204" pitchFamily="18" charset="0"/>
              </a:rPr>
              <a:t>Рефинансирование кредитов</a:t>
            </a:r>
            <a:endParaRPr lang="ru-RU" b="1" dirty="0">
              <a:latin typeface="Cambria" panose="020405030504060302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82447" y="948690"/>
            <a:ext cx="298308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Направления</a:t>
            </a:r>
            <a:r>
              <a:rPr lang="en-US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:</a:t>
            </a:r>
          </a:p>
          <a:p>
            <a:r>
              <a:rPr lang="ru-RU" b="1" dirty="0" smtClean="0">
                <a:latin typeface="Cambria" panose="02040503050406030204" pitchFamily="18" charset="0"/>
              </a:rPr>
              <a:t>Развитие и расширение производства товаров, работ, услуг</a:t>
            </a:r>
          </a:p>
          <a:p>
            <a:endParaRPr lang="ru-RU" b="1" dirty="0" smtClean="0">
              <a:latin typeface="Cambria" panose="02040503050406030204" pitchFamily="18" charset="0"/>
            </a:endParaRPr>
          </a:p>
          <a:p>
            <a:r>
              <a:rPr lang="ru-RU" b="1" dirty="0" smtClean="0">
                <a:latin typeface="Cambria" panose="02040503050406030204" pitchFamily="18" charset="0"/>
              </a:rPr>
              <a:t>Экспорт</a:t>
            </a:r>
          </a:p>
          <a:p>
            <a:endParaRPr lang="ru-RU" b="1" dirty="0" smtClean="0">
              <a:latin typeface="Cambria" panose="02040503050406030204" pitchFamily="18" charset="0"/>
            </a:endParaRPr>
          </a:p>
          <a:p>
            <a:r>
              <a:rPr lang="ru-RU" b="1" dirty="0" err="1" smtClean="0">
                <a:latin typeface="Cambria" panose="02040503050406030204" pitchFamily="18" charset="0"/>
              </a:rPr>
              <a:t>Импортозамещение</a:t>
            </a:r>
            <a:endParaRPr lang="ru-RU" b="1" dirty="0" smtClean="0">
              <a:latin typeface="Cambria" panose="02040503050406030204" pitchFamily="18" charset="0"/>
            </a:endParaRPr>
          </a:p>
          <a:p>
            <a:endParaRPr lang="ru-RU" b="1" dirty="0" smtClean="0">
              <a:latin typeface="Cambria" panose="02040503050406030204" pitchFamily="18" charset="0"/>
            </a:endParaRPr>
          </a:p>
          <a:p>
            <a:r>
              <a:rPr lang="ru-RU" b="1" dirty="0" smtClean="0">
                <a:latin typeface="Cambria" panose="02040503050406030204" pitchFamily="18" charset="0"/>
              </a:rPr>
              <a:t>Внедрение новых технологий</a:t>
            </a:r>
          </a:p>
          <a:p>
            <a:endParaRPr lang="ru-RU" b="1" dirty="0" smtClean="0">
              <a:latin typeface="Cambria" panose="02040503050406030204" pitchFamily="18" charset="0"/>
            </a:endParaRPr>
          </a:p>
          <a:p>
            <a:r>
              <a:rPr lang="ru-RU" b="1" dirty="0" smtClean="0">
                <a:latin typeface="Cambria" panose="02040503050406030204" pitchFamily="18" charset="0"/>
              </a:rPr>
              <a:t>Увеличение выручки от реализации</a:t>
            </a:r>
          </a:p>
          <a:p>
            <a:endParaRPr lang="ru-RU" b="1" dirty="0" smtClean="0">
              <a:latin typeface="Cambria" panose="02040503050406030204" pitchFamily="18" charset="0"/>
            </a:endParaRPr>
          </a:p>
          <a:p>
            <a:r>
              <a:rPr lang="ru-RU" b="1" dirty="0" smtClean="0">
                <a:latin typeface="Cambria" panose="02040503050406030204" pitchFamily="18" charset="0"/>
              </a:rPr>
              <a:t>создание (приобретение) долгосрочных и (или) оборотных активов</a:t>
            </a:r>
          </a:p>
          <a:p>
            <a:endParaRPr lang="ru-RU" b="1" dirty="0" smtClean="0">
              <a:latin typeface="Cambria" panose="02040503050406030204" pitchFamily="18" charset="0"/>
            </a:endParaRPr>
          </a:p>
          <a:p>
            <a:endParaRPr lang="ru-RU" b="1" dirty="0">
              <a:latin typeface="Cambria" panose="02040503050406030204" pitchFamily="18" charset="0"/>
            </a:endParaRPr>
          </a:p>
          <a:p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7403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320" y="155414"/>
            <a:ext cx="11679382" cy="704640"/>
          </a:xfrm>
        </p:spPr>
        <p:txBody>
          <a:bodyPr/>
          <a:lstStyle/>
          <a:p>
            <a:r>
              <a:rPr lang="ru-RU" dirty="0" smtClean="0"/>
              <a:t>Продуктовая линейка Банка Развития</a:t>
            </a:r>
            <a:endParaRPr lang="en-US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4294967295"/>
          </p:nvPr>
        </p:nvSpPr>
        <p:spPr/>
        <p:txBody>
          <a:bodyPr/>
          <a:lstStyle/>
          <a:p>
            <a:endParaRPr lang="ru-RU" dirty="0"/>
          </a:p>
          <a:p>
            <a:endParaRPr lang="en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74320" y="1063768"/>
            <a:ext cx="11679381" cy="47164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r>
              <a:rPr lang="ru-RU" sz="2800" b="1" kern="0" dirty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  <a:sym typeface="Arial"/>
              </a:rPr>
              <a:t>1. Поддержка организаций производственной сферы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4320" y="4050934"/>
            <a:ext cx="11679381" cy="51380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r>
              <a:rPr lang="ru-RU" sz="2800" b="1" kern="0" dirty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  <a:sym typeface="Arial"/>
              </a:rPr>
              <a:t>5. Стабилизационный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74319" y="2488225"/>
            <a:ext cx="11682549" cy="49010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r>
              <a:rPr lang="ru-RU" sz="2800" b="1" kern="0" dirty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  <a:sym typeface="Arial"/>
              </a:rPr>
              <a:t>3. Поддержка экологических проектов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4320" y="1758612"/>
            <a:ext cx="11679381" cy="50641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r>
              <a:rPr lang="ru-RU" sz="2800" b="1" kern="0" dirty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  <a:sym typeface="Arial"/>
              </a:rPr>
              <a:t>2. Поддержка регионов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4321" y="4800478"/>
            <a:ext cx="11679380" cy="40883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6"/>
              </a:buClr>
            </a:pPr>
            <a:r>
              <a:rPr lang="ru-RU" sz="2800" b="1" kern="0" dirty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6. </a:t>
            </a:r>
            <a:r>
              <a:rPr lang="ru-RU" sz="2800" b="1" kern="0" dirty="0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Промкооперация</a:t>
            </a:r>
            <a:endParaRPr lang="ru-RU" sz="2800" b="1" kern="0" dirty="0">
              <a:solidFill>
                <a:srgbClr val="002060"/>
              </a:solidFill>
              <a:latin typeface="Cambria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74320" y="3238610"/>
            <a:ext cx="11679381" cy="58347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r>
              <a:rPr lang="ru-RU" sz="2800" b="1" kern="0" dirty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  <a:sym typeface="Arial"/>
              </a:rPr>
              <a:t>4. Поддержка социального предпринимательства </a:t>
            </a:r>
          </a:p>
        </p:txBody>
      </p:sp>
      <p:sp>
        <p:nvSpPr>
          <p:cNvPr id="12" name="AutoShape 4" descr="Министерство экологии и природных ресурсов Республики Татарста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07975" y="5585881"/>
            <a:ext cx="11675027" cy="49433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6"/>
              </a:buClr>
            </a:pPr>
            <a:endParaRPr lang="ru-RU" sz="2800" b="1" kern="0" dirty="0" smtClean="0">
              <a:solidFill>
                <a:srgbClr val="002060"/>
              </a:solidFill>
              <a:latin typeface="Cambria" pitchFamily="18" charset="0"/>
              <a:cs typeface="Times New Roman" pitchFamily="18" charset="0"/>
            </a:endParaRPr>
          </a:p>
          <a:p>
            <a:pPr algn="ctr">
              <a:buClr>
                <a:schemeClr val="accent6"/>
              </a:buClr>
            </a:pPr>
            <a:r>
              <a:rPr lang="ru-RU" sz="2800" b="1" kern="0" dirty="0" smtClean="0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7. </a:t>
            </a:r>
            <a:r>
              <a:rPr lang="ru-RU" sz="2800" b="1" kern="0" dirty="0" err="1">
                <a:solidFill>
                  <a:srgbClr val="002060"/>
                </a:solidFill>
                <a:latin typeface="Cambria" pitchFamily="18" charset="0"/>
                <a:cs typeface="Times New Roman" pitchFamily="18" charset="0"/>
              </a:rPr>
              <a:t>Иновационный</a:t>
            </a:r>
            <a:endParaRPr lang="ru-RU" sz="2800" b="1" kern="0" dirty="0">
              <a:solidFill>
                <a:srgbClr val="002060"/>
              </a:solidFill>
              <a:latin typeface="Cambria" pitchFamily="18" charset="0"/>
              <a:cs typeface="Times New Roman" pitchFamily="18" charset="0"/>
            </a:endParaRPr>
          </a:p>
          <a:p>
            <a:pPr algn="ctr">
              <a:buClr>
                <a:schemeClr val="accent6"/>
              </a:buClr>
            </a:pPr>
            <a:endParaRPr lang="ru-RU" sz="2800" b="1" kern="0" dirty="0">
              <a:solidFill>
                <a:srgbClr val="002060"/>
              </a:solidFill>
              <a:latin typeface="Cambria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238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363" y="146050"/>
            <a:ext cx="11471275" cy="759883"/>
          </a:xfrm>
        </p:spPr>
        <p:txBody>
          <a:bodyPr/>
          <a:lstStyle/>
          <a:p>
            <a:r>
              <a:rPr lang="ru-RU" sz="3200" dirty="0">
                <a:latin typeface="Neo Sans Pro Light"/>
              </a:rPr>
              <a:t>Основные условия финансирования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60364" y="1252393"/>
            <a:ext cx="832208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ru-RU" dirty="0" smtClean="0">
                <a:latin typeface="Cambria" panose="02040503050406030204" pitchFamily="18" charset="0"/>
              </a:rPr>
              <a:t>Валюта кредита – </a:t>
            </a:r>
            <a:r>
              <a:rPr lang="ru-RU" b="1" dirty="0" smtClean="0">
                <a:latin typeface="Cambria" panose="02040503050406030204" pitchFamily="18" charset="0"/>
              </a:rPr>
              <a:t>белорусский рубль</a:t>
            </a:r>
          </a:p>
          <a:p>
            <a:pPr>
              <a:spcBef>
                <a:spcPts val="600"/>
              </a:spcBef>
            </a:pPr>
            <a:r>
              <a:rPr lang="ru-RU" dirty="0" smtClean="0">
                <a:latin typeface="Cambria" panose="02040503050406030204" pitchFamily="18" charset="0"/>
              </a:rPr>
              <a:t>Срок кредита – </a:t>
            </a:r>
            <a:r>
              <a:rPr lang="ru-RU" b="1" dirty="0" smtClean="0">
                <a:latin typeface="Cambria" panose="02040503050406030204" pitchFamily="18" charset="0"/>
              </a:rPr>
              <a:t>до 5 лет, но не позднее срока возврата ресурсов</a:t>
            </a:r>
          </a:p>
          <a:p>
            <a:pPr>
              <a:spcBef>
                <a:spcPts val="600"/>
              </a:spcBef>
            </a:pPr>
            <a:r>
              <a:rPr lang="ru-RU" dirty="0" smtClean="0">
                <a:latin typeface="Cambria" panose="02040503050406030204" pitchFamily="18" charset="0"/>
              </a:rPr>
              <a:t>Цель кредита – </a:t>
            </a:r>
            <a:r>
              <a:rPr lang="ru-RU" b="1" dirty="0" smtClean="0">
                <a:latin typeface="Cambria" panose="02040503050406030204" pitchFamily="18" charset="0"/>
              </a:rPr>
              <a:t>на инвестиции и в текущую деятельность</a:t>
            </a:r>
          </a:p>
          <a:p>
            <a:pPr>
              <a:spcBef>
                <a:spcPts val="600"/>
              </a:spcBef>
            </a:pPr>
            <a:r>
              <a:rPr lang="ru-RU" dirty="0" smtClean="0">
                <a:latin typeface="Cambria" panose="02040503050406030204" pitchFamily="18" charset="0"/>
              </a:rPr>
              <a:t>Процентная ставка – </a:t>
            </a:r>
            <a:r>
              <a:rPr lang="ru-RU" b="1" dirty="0" smtClean="0">
                <a:latin typeface="Cambria" panose="02040503050406030204" pitchFamily="18" charset="0"/>
              </a:rPr>
              <a:t>переменная, </a:t>
            </a:r>
            <a:r>
              <a:rPr lang="ru-RU" dirty="0" smtClean="0">
                <a:latin typeface="Cambria" panose="02040503050406030204" pitchFamily="18" charset="0"/>
              </a:rPr>
              <a:t>привязана к ставке рефинансирования (за исключением продукта «Стабилизационный» и «Промкооперация»)</a:t>
            </a:r>
          </a:p>
          <a:p>
            <a:pPr>
              <a:spcBef>
                <a:spcPts val="600"/>
              </a:spcBef>
            </a:pPr>
            <a:r>
              <a:rPr lang="ru-RU" dirty="0" smtClean="0">
                <a:latin typeface="Cambria" panose="02040503050406030204" pitchFamily="18" charset="0"/>
              </a:rPr>
              <a:t>Форма кредита – </a:t>
            </a:r>
            <a:r>
              <a:rPr lang="ru-RU" b="1" dirty="0" smtClean="0">
                <a:latin typeface="Cambria" panose="02040503050406030204" pitchFamily="18" charset="0"/>
              </a:rPr>
              <a:t>ВКЛ </a:t>
            </a:r>
            <a:r>
              <a:rPr lang="ru-RU" dirty="0" smtClean="0">
                <a:latin typeface="Cambria" panose="02040503050406030204" pitchFamily="18" charset="0"/>
              </a:rPr>
              <a:t>(за исключением продукта «Стабилизационный»)</a:t>
            </a:r>
            <a:r>
              <a:rPr lang="ru-RU" b="1" dirty="0" smtClean="0">
                <a:latin typeface="Cambria" panose="02040503050406030204" pitchFamily="18" charset="0"/>
              </a:rPr>
              <a:t>, НКЛ, ЕПК, договор факторинга </a:t>
            </a:r>
            <a:r>
              <a:rPr lang="ru-RU" dirty="0" smtClean="0">
                <a:latin typeface="Cambria" panose="02040503050406030204" pitchFamily="18" charset="0"/>
              </a:rPr>
              <a:t>(только по продукту «Промкооперация»)</a:t>
            </a:r>
          </a:p>
          <a:p>
            <a:pPr>
              <a:spcBef>
                <a:spcPts val="600"/>
              </a:spcBef>
            </a:pPr>
            <a:r>
              <a:rPr lang="ru-RU" dirty="0" smtClean="0">
                <a:latin typeface="Cambria" panose="02040503050406030204" pitchFamily="18" charset="0"/>
              </a:rPr>
              <a:t>Отсрочка – 24 месяца по инвестиционным кредитам, 12 месяцев по кредитам в текущую деятельность</a:t>
            </a:r>
          </a:p>
          <a:p>
            <a:pPr>
              <a:spcBef>
                <a:spcPts val="600"/>
              </a:spcBef>
            </a:pPr>
            <a:r>
              <a:rPr lang="ru-RU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Не финансируется: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Cambria" panose="02040503050406030204" pitchFamily="18" charset="0"/>
              </a:rPr>
              <a:t>строительство, тех. модернизация и приобретение всех типов жилых домов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Cambria" panose="02040503050406030204" pitchFamily="18" charset="0"/>
              </a:rPr>
              <a:t>приобретение легковых автомобилей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Cambria" panose="02040503050406030204" pitchFamily="18" charset="0"/>
              </a:rPr>
              <a:t>имущество, не участвующее в деятельности субъекта МСП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Cambria" panose="02040503050406030204" pitchFamily="18" charset="0"/>
              </a:rPr>
              <a:t>приобретение импортных основных средств для грузоперевозчиков (ОКЭД 49410)</a:t>
            </a:r>
            <a:endParaRPr lang="ru-RU" b="1" dirty="0">
              <a:latin typeface="Cambria" panose="020405030504060302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756071" y="1252393"/>
            <a:ext cx="3075566" cy="5186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Cambria" panose="02040503050406030204" pitchFamily="18" charset="0"/>
              </a:rPr>
              <a:t>ВАЖНО</a:t>
            </a:r>
          </a:p>
          <a:p>
            <a:r>
              <a:rPr lang="ru-RU" b="1" dirty="0" smtClean="0">
                <a:latin typeface="Cambria" panose="02040503050406030204" pitchFamily="18" charset="0"/>
              </a:rPr>
              <a:t>Максимальная сумма финансирования 1 субъекта МСП за счет </a:t>
            </a:r>
            <a:r>
              <a:rPr lang="ru-RU" b="1" dirty="0">
                <a:latin typeface="Cambria" panose="02040503050406030204" pitchFamily="18" charset="0"/>
              </a:rPr>
              <a:t>средств Банка </a:t>
            </a:r>
            <a:r>
              <a:rPr lang="ru-RU" b="1" dirty="0" smtClean="0">
                <a:latin typeface="Cambria" panose="02040503050406030204" pitchFamily="18" charset="0"/>
              </a:rPr>
              <a:t>развития</a:t>
            </a:r>
            <a:r>
              <a:rPr lang="en-US" b="1" dirty="0" smtClean="0">
                <a:latin typeface="Cambria" panose="02040503050406030204" pitchFamily="18" charset="0"/>
              </a:rPr>
              <a:t>:</a:t>
            </a:r>
            <a:endParaRPr lang="ru-RU" b="1" dirty="0" smtClean="0">
              <a:latin typeface="Cambria" panose="02040503050406030204" pitchFamily="18" charset="0"/>
            </a:endParaRPr>
          </a:p>
          <a:p>
            <a:r>
              <a:rPr lang="ru-RU" dirty="0" smtClean="0">
                <a:latin typeface="Cambria" panose="02040503050406030204" pitchFamily="18" charset="0"/>
              </a:rPr>
              <a:t>  в рамках Программы </a:t>
            </a:r>
            <a:r>
              <a:rPr lang="ru-RU" b="1" dirty="0" smtClean="0">
                <a:latin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Cambria" panose="02040503050406030204" pitchFamily="18" charset="0"/>
              </a:rPr>
              <a:t>5 млн. руб.;</a:t>
            </a:r>
          </a:p>
          <a:p>
            <a:pPr>
              <a:spcBef>
                <a:spcPts val="1000"/>
              </a:spcBef>
            </a:pPr>
            <a:r>
              <a:rPr lang="ru-RU" dirty="0">
                <a:latin typeface="Cambria" panose="02040503050406030204" pitchFamily="18" charset="0"/>
              </a:rPr>
              <a:t>по продукту </a:t>
            </a:r>
            <a:r>
              <a:rPr lang="ru-RU" b="1" dirty="0">
                <a:latin typeface="Cambria" panose="02040503050406030204" pitchFamily="18" charset="0"/>
              </a:rPr>
              <a:t>«Стабилизационный» </a:t>
            </a:r>
            <a:r>
              <a:rPr lang="ru-RU" b="1" dirty="0">
                <a:solidFill>
                  <a:srgbClr val="FF0000"/>
                </a:solidFill>
                <a:latin typeface="Cambria" panose="02040503050406030204" pitchFamily="18" charset="0"/>
              </a:rPr>
              <a:t>– 7 </a:t>
            </a:r>
            <a:r>
              <a:rPr lang="ru-RU" b="1" dirty="0" err="1">
                <a:solidFill>
                  <a:srgbClr val="FF0000"/>
                </a:solidFill>
                <a:latin typeface="Cambria" panose="02040503050406030204" pitchFamily="18" charset="0"/>
              </a:rPr>
              <a:t>млн.руб</a:t>
            </a:r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.</a:t>
            </a:r>
          </a:p>
          <a:p>
            <a:pPr>
              <a:spcBef>
                <a:spcPts val="1000"/>
              </a:spcBef>
            </a:pPr>
            <a:r>
              <a:rPr lang="ru-RU" dirty="0">
                <a:latin typeface="Cambria" panose="02040503050406030204" pitchFamily="18" charset="0"/>
              </a:rPr>
              <a:t>по продукту </a:t>
            </a:r>
            <a:r>
              <a:rPr lang="ru-RU" b="1" dirty="0" smtClean="0">
                <a:latin typeface="Cambria" panose="02040503050406030204" pitchFamily="18" charset="0"/>
              </a:rPr>
              <a:t>«</a:t>
            </a:r>
            <a:r>
              <a:rPr lang="ru-RU" b="1" dirty="0" err="1" smtClean="0">
                <a:latin typeface="Cambria" panose="02040503050406030204" pitchFamily="18" charset="0"/>
              </a:rPr>
              <a:t>Иновационный</a:t>
            </a:r>
            <a:r>
              <a:rPr lang="ru-RU" b="1" dirty="0" smtClean="0">
                <a:latin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Cambria" panose="02040503050406030204" pitchFamily="18" charset="0"/>
              </a:rPr>
              <a:t>– 7 </a:t>
            </a:r>
            <a:r>
              <a:rPr lang="ru-RU" b="1" dirty="0" err="1">
                <a:solidFill>
                  <a:srgbClr val="FF0000"/>
                </a:solidFill>
                <a:latin typeface="Cambria" panose="02040503050406030204" pitchFamily="18" charset="0"/>
              </a:rPr>
              <a:t>млн.руб</a:t>
            </a:r>
            <a:r>
              <a:rPr lang="ru-RU" b="1" dirty="0">
                <a:solidFill>
                  <a:srgbClr val="FF0000"/>
                </a:solidFill>
                <a:latin typeface="Cambria" panose="02040503050406030204" pitchFamily="18" charset="0"/>
              </a:rPr>
              <a:t>.</a:t>
            </a:r>
          </a:p>
          <a:p>
            <a:pPr>
              <a:spcBef>
                <a:spcPts val="1000"/>
              </a:spcBef>
            </a:pPr>
            <a:r>
              <a:rPr lang="ru-RU" b="1" dirty="0" smtClean="0">
                <a:latin typeface="Cambria" panose="02040503050406030204" pitchFamily="18" charset="0"/>
              </a:rPr>
              <a:t> Итого</a:t>
            </a:r>
            <a:r>
              <a:rPr lang="en-US" b="1" dirty="0" smtClean="0">
                <a:latin typeface="Cambria" panose="02040503050406030204" pitchFamily="18" charset="0"/>
              </a:rPr>
              <a:t>:</a:t>
            </a:r>
            <a:r>
              <a:rPr lang="ru-RU" b="1" dirty="0" smtClean="0">
                <a:latin typeface="Cambria" panose="02040503050406030204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19 млн. </a:t>
            </a:r>
            <a:r>
              <a:rPr lang="ru-RU" b="1" dirty="0" err="1" smtClean="0">
                <a:solidFill>
                  <a:srgbClr val="FF0000"/>
                </a:solidFill>
                <a:latin typeface="Cambria" panose="02040503050406030204" pitchFamily="18" charset="0"/>
              </a:rPr>
              <a:t>бел.рублей</a:t>
            </a:r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119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363" y="146049"/>
            <a:ext cx="11471275" cy="942521"/>
          </a:xfrm>
          <a:solidFill>
            <a:srgbClr val="F15A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dirty="0"/>
              <a:t>«Поддержка организаций производственной сферы»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60363" y="1466850"/>
            <a:ext cx="572238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latin typeface="Cambria" panose="02040503050406030204" pitchFamily="18" charset="0"/>
                <a:ea typeface="Calibri" panose="020F0502020204030204" pitchFamily="34" charset="0"/>
              </a:rPr>
              <a:t>Сельское, лесное, рыбное хозяйства и производство</a:t>
            </a:r>
          </a:p>
          <a:p>
            <a:endParaRPr lang="ru-RU" dirty="0">
              <a:latin typeface="Cambria" panose="02040503050406030204" pitchFamily="18" charset="0"/>
              <a:ea typeface="Calibri" panose="020F0502020204030204" pitchFamily="34" charset="0"/>
            </a:endParaRPr>
          </a:p>
          <a:p>
            <a:r>
              <a:rPr lang="ru-RU" dirty="0">
                <a:latin typeface="Cambria" panose="02040503050406030204" pitchFamily="18" charset="0"/>
                <a:ea typeface="Calibri" panose="020F0502020204030204" pitchFamily="34" charset="0"/>
              </a:rPr>
              <a:t>Субъекты МСП: </a:t>
            </a:r>
            <a:endParaRPr lang="ru-RU" dirty="0" smtClean="0">
              <a:latin typeface="Cambria" panose="02040503050406030204" pitchFamily="18" charset="0"/>
              <a:ea typeface="Calibri" panose="020F0502020204030204" pitchFamily="34" charset="0"/>
            </a:endParaRPr>
          </a:p>
          <a:p>
            <a:r>
              <a:rPr lang="ru-RU" dirty="0" smtClean="0">
                <a:latin typeface="Cambria" panose="02040503050406030204" pitchFamily="18" charset="0"/>
                <a:ea typeface="Calibri" panose="020F0502020204030204" pitchFamily="34" charset="0"/>
              </a:rPr>
              <a:t>вид </a:t>
            </a:r>
            <a:r>
              <a:rPr lang="ru-RU" dirty="0">
                <a:latin typeface="Cambria" panose="02040503050406030204" pitchFamily="18" charset="0"/>
                <a:ea typeface="Calibri" panose="020F0502020204030204" pitchFamily="34" charset="0"/>
              </a:rPr>
              <a:t>экономической деятельности для </a:t>
            </a:r>
            <a:endParaRPr lang="ru-RU" dirty="0" smtClean="0">
              <a:latin typeface="Cambria" panose="02040503050406030204" pitchFamily="18" charset="0"/>
              <a:ea typeface="Calibri" panose="020F0502020204030204" pitchFamily="34" charset="0"/>
            </a:endParaRPr>
          </a:p>
          <a:p>
            <a:r>
              <a:rPr lang="ru-RU" dirty="0" smtClean="0">
                <a:latin typeface="Cambria" panose="02040503050406030204" pitchFamily="18" charset="0"/>
                <a:ea typeface="Calibri" panose="020F0502020204030204" pitchFamily="34" charset="0"/>
              </a:rPr>
              <a:t>реализации </a:t>
            </a:r>
            <a:r>
              <a:rPr lang="ru-RU" dirty="0" err="1">
                <a:latin typeface="Cambria" panose="02040503050406030204" pitchFamily="18" charset="0"/>
                <a:ea typeface="Calibri" panose="020F0502020204030204" pitchFamily="34" charset="0"/>
              </a:rPr>
              <a:t>Субпроекта</a:t>
            </a:r>
            <a:r>
              <a:rPr lang="ru-RU" dirty="0">
                <a:latin typeface="Cambria" panose="02040503050406030204" pitchFamily="18" charset="0"/>
                <a:ea typeface="Calibri" panose="020F0502020204030204" pitchFamily="34" charset="0"/>
              </a:rPr>
              <a:t> относится </a:t>
            </a:r>
            <a:r>
              <a:rPr lang="ru-RU" dirty="0" smtClean="0">
                <a:latin typeface="Cambria" panose="02040503050406030204" pitchFamily="18" charset="0"/>
                <a:ea typeface="Calibri" panose="020F0502020204030204" pitchFamily="34" charset="0"/>
              </a:rPr>
              <a:t>к </a:t>
            </a:r>
            <a:r>
              <a:rPr lang="ru-RU" dirty="0">
                <a:latin typeface="Cambria" panose="02040503050406030204" pitchFamily="18" charset="0"/>
                <a:ea typeface="Calibri" panose="020F0502020204030204" pitchFamily="34" charset="0"/>
              </a:rPr>
              <a:t>секциям А – 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</a:rPr>
              <a:t>B</a:t>
            </a:r>
            <a:r>
              <a:rPr lang="ru-RU" dirty="0">
                <a:latin typeface="Cambria" panose="02040503050406030204" pitchFamily="18" charset="0"/>
                <a:ea typeface="Calibri" panose="020F0502020204030204" pitchFamily="34" charset="0"/>
              </a:rPr>
              <a:t>; </a:t>
            </a:r>
            <a:endParaRPr lang="ru-RU" dirty="0" smtClean="0">
              <a:latin typeface="Cambria" panose="02040503050406030204" pitchFamily="18" charset="0"/>
              <a:ea typeface="Calibri" panose="020F0502020204030204" pitchFamily="34" charset="0"/>
            </a:endParaRPr>
          </a:p>
          <a:p>
            <a:r>
              <a:rPr lang="ru-RU" dirty="0" smtClean="0">
                <a:latin typeface="Cambria" panose="02040503050406030204" pitchFamily="18" charset="0"/>
                <a:ea typeface="Calibri" panose="020F0502020204030204" pitchFamily="34" charset="0"/>
              </a:rPr>
              <a:t>секции </a:t>
            </a:r>
            <a:r>
              <a:rPr lang="ru-RU" dirty="0">
                <a:latin typeface="Cambria" panose="02040503050406030204" pitchFamily="18" charset="0"/>
                <a:ea typeface="Calibri" panose="020F0502020204030204" pitchFamily="34" charset="0"/>
              </a:rPr>
              <a:t>С </a:t>
            </a:r>
            <a:r>
              <a:rPr lang="ru-RU" dirty="0" smtClean="0">
                <a:latin typeface="Cambria" panose="02040503050406030204" pitchFamily="18" charset="0"/>
                <a:ea typeface="Calibri" panose="020F0502020204030204" pitchFamily="34" charset="0"/>
              </a:rPr>
              <a:t>(</a:t>
            </a:r>
            <a:r>
              <a:rPr lang="ru-RU" dirty="0">
                <a:latin typeface="Cambria" panose="02040503050406030204" pitchFamily="18" charset="0"/>
                <a:ea typeface="Calibri" panose="020F0502020204030204" pitchFamily="34" charset="0"/>
              </a:rPr>
              <a:t>за исключением подклассов 11010, 11040, </a:t>
            </a:r>
            <a:endParaRPr lang="ru-RU" dirty="0" smtClean="0">
              <a:latin typeface="Cambria" panose="02040503050406030204" pitchFamily="18" charset="0"/>
              <a:ea typeface="Calibri" panose="020F0502020204030204" pitchFamily="34" charset="0"/>
            </a:endParaRPr>
          </a:p>
          <a:p>
            <a:r>
              <a:rPr lang="ru-RU" dirty="0" smtClean="0">
                <a:latin typeface="Cambria" panose="02040503050406030204" pitchFamily="18" charset="0"/>
                <a:ea typeface="Calibri" panose="020F0502020204030204" pitchFamily="34" charset="0"/>
              </a:rPr>
              <a:t>25400</a:t>
            </a:r>
            <a:r>
              <a:rPr lang="ru-RU" dirty="0">
                <a:latin typeface="Cambria" panose="02040503050406030204" pitchFamily="18" charset="0"/>
                <a:ea typeface="Calibri" panose="020F0502020204030204" pitchFamily="34" charset="0"/>
              </a:rPr>
              <a:t>, </a:t>
            </a:r>
            <a:r>
              <a:rPr lang="ru-RU" dirty="0" smtClean="0">
                <a:latin typeface="Cambria" panose="02040503050406030204" pitchFamily="18" charset="0"/>
                <a:ea typeface="Calibri" panose="020F0502020204030204" pitchFamily="34" charset="0"/>
              </a:rPr>
              <a:t>30400, раздела </a:t>
            </a:r>
            <a:r>
              <a:rPr lang="ru-RU" dirty="0">
                <a:latin typeface="Cambria" panose="02040503050406030204" pitchFamily="18" charset="0"/>
                <a:ea typeface="Calibri" panose="020F0502020204030204" pitchFamily="34" charset="0"/>
              </a:rPr>
              <a:t>12); секциям 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</a:rPr>
              <a:t>D</a:t>
            </a:r>
            <a:r>
              <a:rPr lang="ru-RU" dirty="0">
                <a:latin typeface="Cambria" panose="02040503050406030204" pitchFamily="18" charset="0"/>
                <a:ea typeface="Calibri" panose="020F0502020204030204" pitchFamily="34" charset="0"/>
              </a:rPr>
              <a:t> – </a:t>
            </a:r>
            <a:r>
              <a:rPr lang="en-US" dirty="0">
                <a:latin typeface="Cambria" panose="02040503050406030204" pitchFamily="18" charset="0"/>
                <a:ea typeface="Calibri" panose="020F0502020204030204" pitchFamily="34" charset="0"/>
              </a:rPr>
              <a:t>E</a:t>
            </a:r>
            <a:r>
              <a:rPr lang="ru-RU" dirty="0">
                <a:latin typeface="Cambria" panose="02040503050406030204" pitchFamily="18" charset="0"/>
                <a:ea typeface="Calibri" panose="020F0502020204030204" pitchFamily="34" charset="0"/>
              </a:rPr>
              <a:t> согласно ОКЭД</a:t>
            </a:r>
          </a:p>
          <a:p>
            <a:endParaRPr lang="ru-RU" dirty="0">
              <a:latin typeface="Cambria" panose="02040503050406030204" pitchFamily="18" charset="0"/>
            </a:endParaRPr>
          </a:p>
          <a:p>
            <a:endParaRPr lang="ru-RU" b="1" dirty="0" smtClean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endParaRPr lang="ru-RU" b="1" dirty="0" smtClean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Процентная </a:t>
            </a:r>
            <a:r>
              <a:rPr lang="ru-RU" b="1" dirty="0">
                <a:solidFill>
                  <a:srgbClr val="FF0000"/>
                </a:solidFill>
                <a:latin typeface="Cambria" panose="02040503050406030204" pitchFamily="18" charset="0"/>
              </a:rPr>
              <a:t>ставка </a:t>
            </a:r>
            <a:r>
              <a:rPr lang="ru-RU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–</a:t>
            </a:r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10</a:t>
            </a:r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,5 </a:t>
            </a:r>
            <a:r>
              <a:rPr lang="ru-RU" b="1" dirty="0">
                <a:solidFill>
                  <a:srgbClr val="FF0000"/>
                </a:solidFill>
                <a:latin typeface="Cambria" panose="02040503050406030204" pitchFamily="18" charset="0"/>
              </a:rPr>
              <a:t>% </a:t>
            </a:r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годовых </a:t>
            </a:r>
          </a:p>
          <a:p>
            <a:r>
              <a:rPr lang="ru-RU" sz="1500" b="1" i="1" dirty="0" smtClean="0">
                <a:latin typeface="Cambria" panose="02040503050406030204" pitchFamily="18" charset="0"/>
              </a:rPr>
              <a:t>(</a:t>
            </a:r>
            <a:r>
              <a:rPr lang="ru-RU" sz="1500" b="1" i="1" dirty="0">
                <a:latin typeface="Cambria" panose="02040503050406030204" pitchFamily="18" charset="0"/>
              </a:rPr>
              <a:t>переменная, зависит от ставки </a:t>
            </a:r>
            <a:r>
              <a:rPr lang="ru-RU" sz="1500" b="1" i="1" dirty="0" smtClean="0">
                <a:latin typeface="Cambria" panose="02040503050406030204" pitchFamily="18" charset="0"/>
              </a:rPr>
              <a:t>рефинансирования)</a:t>
            </a:r>
            <a:endParaRPr lang="ru-RU" sz="1500" b="1" i="1" dirty="0">
              <a:latin typeface="Cambria" panose="0204050305040603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503" y="1302025"/>
            <a:ext cx="5652135" cy="3768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384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360361" y="1103175"/>
            <a:ext cx="11471274" cy="6249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u="sng" dirty="0" smtClean="0">
                <a:latin typeface="Cambria" panose="02040503050406030204" pitchFamily="18" charset="0"/>
                <a:ea typeface="Calibri" panose="020F0502020204030204" pitchFamily="34" charset="0"/>
              </a:rPr>
              <a:t>Сельское</a:t>
            </a:r>
            <a:r>
              <a:rPr lang="ru-RU" b="1" u="sng" dirty="0">
                <a:latin typeface="Cambria" panose="02040503050406030204" pitchFamily="18" charset="0"/>
                <a:ea typeface="Calibri" panose="020F0502020204030204" pitchFamily="34" charset="0"/>
              </a:rPr>
              <a:t>, лесное, рыбное хозяйства, производство, торговля, услуги</a:t>
            </a:r>
          </a:p>
          <a:p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Кредитные ресурсы предоставляются на финансирование проектов,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оказывающих положительное влияние на экологию</a:t>
            </a:r>
            <a:r>
              <a:rPr lang="ru-RU" dirty="0">
                <a:solidFill>
                  <a:srgbClr val="00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 именно, связанные с:</a:t>
            </a:r>
          </a:p>
          <a:p>
            <a:pPr marL="285750" indent="-285750" algn="just">
              <a:lnSpc>
                <a:spcPct val="107000"/>
              </a:lnSpc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производством экологически безопасной упаковки; </a:t>
            </a:r>
            <a:endParaRPr lang="ru-RU" dirty="0"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07000"/>
              </a:lnSpc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производством продукции из вторичного сырья; </a:t>
            </a:r>
          </a:p>
          <a:p>
            <a:pPr marL="285750" lvl="0" indent="-285750" algn="just">
              <a:lnSpc>
                <a:spcPct val="107000"/>
              </a:lnSpc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возобновляемыми источниками энергии;</a:t>
            </a:r>
          </a:p>
          <a:p>
            <a:pPr marL="285750" lvl="0" indent="-285750" algn="just">
              <a:lnSpc>
                <a:spcPct val="107000"/>
              </a:lnSpc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системами накопления электрической энергии;</a:t>
            </a:r>
          </a:p>
          <a:p>
            <a:pPr marL="285750" lvl="0" indent="-285750" algn="just">
              <a:lnSpc>
                <a:spcPct val="107000"/>
              </a:lnSpc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сбором сортировкой, перевозкой, использованием, обезвреживанием </a:t>
            </a:r>
          </a:p>
          <a:p>
            <a:pPr lvl="0" algn="just">
              <a:lnSpc>
                <a:spcPct val="107000"/>
              </a:lnSpc>
              <a:spcBef>
                <a:spcPts val="300"/>
              </a:spcBef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отходов производства и потребления;</a:t>
            </a:r>
          </a:p>
          <a:p>
            <a:pPr marL="285750" lvl="0" indent="-285750" algn="just">
              <a:lnSpc>
                <a:spcPct val="107000"/>
              </a:lnSpc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производством органической продукции, точным земледелием;</a:t>
            </a:r>
          </a:p>
          <a:p>
            <a:pPr marL="285750" lvl="0" indent="-285750" algn="just">
              <a:lnSpc>
                <a:spcPct val="107000"/>
              </a:lnSpc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тепловой модернизацией собственных производственных, торговых, административных зданий, помещений, сооружений;</a:t>
            </a:r>
            <a:endParaRPr lang="ru-RU" dirty="0"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07000"/>
              </a:lnSpc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собственными локальными сооружениями для очистки сточных вод, газоочистных установок </a:t>
            </a:r>
            <a:r>
              <a:rPr lang="ru-RU" b="1" dirty="0">
                <a:solidFill>
                  <a:srgbClr val="00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др.</a:t>
            </a:r>
            <a:endParaRPr lang="ru-RU" b="1" dirty="0"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300"/>
              </a:spcBef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en-US" b="1" dirty="0" smtClean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endParaRPr lang="ru-RU" b="1" dirty="0" smtClean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Процентная ставка – </a:t>
            </a:r>
            <a:r>
              <a:rPr lang="en-US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8</a:t>
            </a:r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,25% годовых </a:t>
            </a:r>
            <a:r>
              <a:rPr lang="ru-RU" sz="1500" b="1" i="1" dirty="0" smtClean="0">
                <a:latin typeface="Cambria" panose="02040503050406030204" pitchFamily="18" charset="0"/>
              </a:rPr>
              <a:t>(переменная, зависит от ставки рефинансирования)</a:t>
            </a:r>
          </a:p>
          <a:p>
            <a:endParaRPr lang="ru-RU" b="1" dirty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22" name="Rectangle 13"/>
          <p:cNvSpPr>
            <a:spLocks noChangeArrowheads="1"/>
          </p:cNvSpPr>
          <p:nvPr/>
        </p:nvSpPr>
        <p:spPr bwMode="auto">
          <a:xfrm>
            <a:off x="695325" y="35639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Заголовок 25"/>
          <p:cNvSpPr>
            <a:spLocks noGrp="1"/>
          </p:cNvSpPr>
          <p:nvPr>
            <p:ph type="title"/>
          </p:nvPr>
        </p:nvSpPr>
        <p:spPr>
          <a:xfrm>
            <a:off x="360361" y="78438"/>
            <a:ext cx="11471275" cy="939800"/>
          </a:xfrm>
        </p:spPr>
        <p:txBody>
          <a:bodyPr/>
          <a:lstStyle/>
          <a:p>
            <a:r>
              <a:rPr lang="ru-RU" dirty="0"/>
              <a:t>«Поддержка экологических проектов» </a:t>
            </a: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83" t="694" r="25938" b="9028"/>
          <a:stretch/>
        </p:blipFill>
        <p:spPr>
          <a:xfrm>
            <a:off x="8773815" y="1464623"/>
            <a:ext cx="3057820" cy="304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913625"/>
      </p:ext>
    </p:extLst>
  </p:cSld>
  <p:clrMapOvr>
    <a:masterClrMapping/>
  </p:clrMapOvr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6C909F5B-A20B-4290-9C5E-A32352DFB03C}" vid="{CF7DA9F7-33BF-4A72-97BC-75D40C81CD59}"/>
    </a:ext>
  </a:extLst>
</a:theme>
</file>

<file path=ppt/theme/theme10.xml><?xml version="1.0" encoding="utf-8"?>
<a:theme xmlns:a="http://schemas.openxmlformats.org/drawingml/2006/main" name="3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итул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6C909F5B-A20B-4290-9C5E-A32352DFB03C}" vid="{CABFE41B-7633-4FBC-8AEC-F3C31381D8C1}"/>
    </a:ext>
  </a:extLst>
</a:theme>
</file>

<file path=ppt/theme/theme3.xml><?xml version="1.0" encoding="utf-8"?>
<a:theme xmlns:a="http://schemas.openxmlformats.org/drawingml/2006/main" name="Титул2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6C909F5B-A20B-4290-9C5E-A32352DFB03C}" vid="{CABFE41B-7633-4FBC-8AEC-F3C31381D8C1}"/>
    </a:ext>
  </a:extLst>
</a:theme>
</file>

<file path=ppt/theme/theme4.xml><?xml version="1.0" encoding="utf-8"?>
<a:theme xmlns:a="http://schemas.openxmlformats.org/drawingml/2006/main" name="Титул3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6C909F5B-A20B-4290-9C5E-A32352DFB03C}" vid="{1B310B8E-389A-478E-AC5B-4DE661FABABE}"/>
    </a:ext>
  </a:extLst>
</a:theme>
</file>

<file path=ppt/theme/theme5.xml><?xml version="1.0" encoding="utf-8"?>
<a:theme xmlns:a="http://schemas.openxmlformats.org/drawingml/2006/main" name="Титул4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6C909F5B-A20B-4290-9C5E-A32352DFB03C}" vid="{1B310B8E-389A-478E-AC5B-4DE661FABABE}"/>
    </a:ext>
  </a:extLst>
</a:theme>
</file>

<file path=ppt/theme/theme6.xml><?xml version="1.0" encoding="utf-8"?>
<a:theme xmlns:a="http://schemas.openxmlformats.org/drawingml/2006/main" name="Титул5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6C909F5B-A20B-4290-9C5E-A32352DFB03C}" vid="{1B310B8E-389A-478E-AC5B-4DE661FABABE}"/>
    </a:ext>
  </a:extLst>
</a:theme>
</file>

<file path=ppt/theme/theme7.xml><?xml version="1.0" encoding="utf-8"?>
<a:theme xmlns:a="http://schemas.openxmlformats.org/drawingml/2006/main" name="Титул6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6C909F5B-A20B-4290-9C5E-A32352DFB03C}" vid="{1B310B8E-389A-478E-AC5B-4DE661FABABE}"/>
    </a:ext>
  </a:extLst>
</a:theme>
</file>

<file path=ppt/theme/theme8.xml><?xml version="1.0" encoding="utf-8"?>
<a:theme xmlns:a="http://schemas.openxmlformats.org/drawingml/2006/main" name="2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_Титул2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6C909F5B-A20B-4290-9C5E-A32352DFB03C}" vid="{CABFE41B-7633-4FBC-8AEC-F3C31381D8C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</Template>
  <TotalTime>9187</TotalTime>
  <Words>1372</Words>
  <Application>Microsoft Office PowerPoint</Application>
  <PresentationFormat>Широкоэкранный</PresentationFormat>
  <Paragraphs>226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14</vt:i4>
      </vt:variant>
      <vt:variant>
        <vt:lpstr>Тема</vt:lpstr>
      </vt:variant>
      <vt:variant>
        <vt:i4>10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39" baseType="lpstr">
      <vt:lpstr>Arial</vt:lpstr>
      <vt:lpstr>Calibri</vt:lpstr>
      <vt:lpstr>Calibri Light</vt:lpstr>
      <vt:lpstr>Cambria</vt:lpstr>
      <vt:lpstr>Circe Bold</vt:lpstr>
      <vt:lpstr>Circe ExtraBold</vt:lpstr>
      <vt:lpstr>Circe Light</vt:lpstr>
      <vt:lpstr>Neo Sans Pro Light</vt:lpstr>
      <vt:lpstr>Stem Bold</vt:lpstr>
      <vt:lpstr>Stem Medium</vt:lpstr>
      <vt:lpstr>Stem Thin</vt:lpstr>
      <vt:lpstr>Times New Roman</vt:lpstr>
      <vt:lpstr>Verdana</vt:lpstr>
      <vt:lpstr>Wingdings</vt:lpstr>
      <vt:lpstr>Специальное оформление</vt:lpstr>
      <vt:lpstr>Титул1</vt:lpstr>
      <vt:lpstr>Титул2</vt:lpstr>
      <vt:lpstr>Титул3</vt:lpstr>
      <vt:lpstr>Титул4</vt:lpstr>
      <vt:lpstr>Титул5</vt:lpstr>
      <vt:lpstr>Титул6</vt:lpstr>
      <vt:lpstr>2_Специальное оформление</vt:lpstr>
      <vt:lpstr>1_Титул2</vt:lpstr>
      <vt:lpstr>3_Специальное оформление</vt:lpstr>
      <vt:lpstr>CorelDRAW</vt:lpstr>
      <vt:lpstr>Презентация PowerPoint</vt:lpstr>
      <vt:lpstr>Белагропромбанк в цифрах</vt:lpstr>
      <vt:lpstr>Критерии классификации Субъектов МСП</vt:lpstr>
      <vt:lpstr>Критерии отбора Субъекта МСП </vt:lpstr>
      <vt:lpstr>Финансирование в рамках Постановления№ 459  </vt:lpstr>
      <vt:lpstr>Продуктовая линейка Банка Развития</vt:lpstr>
      <vt:lpstr>Основные условия финансирования</vt:lpstr>
      <vt:lpstr>«Поддержка организаций производственной сферы»</vt:lpstr>
      <vt:lpstr>«Поддержка экологических проектов» </vt:lpstr>
      <vt:lpstr>«Поддержка социального предпринимательства» </vt:lpstr>
      <vt:lpstr>«Стабилизационный»</vt:lpstr>
      <vt:lpstr>«Промкооперация» </vt:lpstr>
      <vt:lpstr>«Инновационный» </vt:lpstr>
      <vt:lpstr>КОНТАКТЫ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Сенькевич С.А.</dc:creator>
  <cp:lastModifiedBy>Наталья Кручек</cp:lastModifiedBy>
  <cp:revision>494</cp:revision>
  <cp:lastPrinted>2024-07-25T05:49:34Z</cp:lastPrinted>
  <dcterms:created xsi:type="dcterms:W3CDTF">2021-04-09T12:41:26Z</dcterms:created>
  <dcterms:modified xsi:type="dcterms:W3CDTF">2025-03-28T07:38:07Z</dcterms:modified>
</cp:coreProperties>
</file>